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
  </p:notesMasterIdLst>
  <p:sldIdLst>
    <p:sldId id="258" r:id="rId2"/>
    <p:sldId id="256" r:id="rId3"/>
    <p:sldId id="257" r:id="rId4"/>
  </p:sldIdLst>
  <p:sldSz cx="7559675" cy="10691813"/>
  <p:notesSz cx="6807200" cy="9939338"/>
  <p:defaultTextStyle>
    <a:defPPr>
      <a:defRPr lang="ja-JP"/>
    </a:defPPr>
    <a:lvl1pPr marL="0" algn="l" defTabSz="995478" rtl="0" eaLnBrk="1" latinLnBrk="0" hangingPunct="1">
      <a:defRPr kumimoji="1" sz="1960" kern="1200">
        <a:solidFill>
          <a:schemeClr val="tx1"/>
        </a:solidFill>
        <a:latin typeface="+mn-lt"/>
        <a:ea typeface="+mn-ea"/>
        <a:cs typeface="+mn-cs"/>
      </a:defRPr>
    </a:lvl1pPr>
    <a:lvl2pPr marL="497739" algn="l" defTabSz="995478" rtl="0" eaLnBrk="1" latinLnBrk="0" hangingPunct="1">
      <a:defRPr kumimoji="1" sz="1960" kern="1200">
        <a:solidFill>
          <a:schemeClr val="tx1"/>
        </a:solidFill>
        <a:latin typeface="+mn-lt"/>
        <a:ea typeface="+mn-ea"/>
        <a:cs typeface="+mn-cs"/>
      </a:defRPr>
    </a:lvl2pPr>
    <a:lvl3pPr marL="995478" algn="l" defTabSz="995478" rtl="0" eaLnBrk="1" latinLnBrk="0" hangingPunct="1">
      <a:defRPr kumimoji="1" sz="1960" kern="1200">
        <a:solidFill>
          <a:schemeClr val="tx1"/>
        </a:solidFill>
        <a:latin typeface="+mn-lt"/>
        <a:ea typeface="+mn-ea"/>
        <a:cs typeface="+mn-cs"/>
      </a:defRPr>
    </a:lvl3pPr>
    <a:lvl4pPr marL="1493217" algn="l" defTabSz="995478" rtl="0" eaLnBrk="1" latinLnBrk="0" hangingPunct="1">
      <a:defRPr kumimoji="1" sz="1960" kern="1200">
        <a:solidFill>
          <a:schemeClr val="tx1"/>
        </a:solidFill>
        <a:latin typeface="+mn-lt"/>
        <a:ea typeface="+mn-ea"/>
        <a:cs typeface="+mn-cs"/>
      </a:defRPr>
    </a:lvl4pPr>
    <a:lvl5pPr marL="1990957" algn="l" defTabSz="995478" rtl="0" eaLnBrk="1" latinLnBrk="0" hangingPunct="1">
      <a:defRPr kumimoji="1" sz="1960" kern="1200">
        <a:solidFill>
          <a:schemeClr val="tx1"/>
        </a:solidFill>
        <a:latin typeface="+mn-lt"/>
        <a:ea typeface="+mn-ea"/>
        <a:cs typeface="+mn-cs"/>
      </a:defRPr>
    </a:lvl5pPr>
    <a:lvl6pPr marL="2488695" algn="l" defTabSz="995478" rtl="0" eaLnBrk="1" latinLnBrk="0" hangingPunct="1">
      <a:defRPr kumimoji="1" sz="1960" kern="1200">
        <a:solidFill>
          <a:schemeClr val="tx1"/>
        </a:solidFill>
        <a:latin typeface="+mn-lt"/>
        <a:ea typeface="+mn-ea"/>
        <a:cs typeface="+mn-cs"/>
      </a:defRPr>
    </a:lvl6pPr>
    <a:lvl7pPr marL="2986435" algn="l" defTabSz="995478" rtl="0" eaLnBrk="1" latinLnBrk="0" hangingPunct="1">
      <a:defRPr kumimoji="1" sz="1960" kern="1200">
        <a:solidFill>
          <a:schemeClr val="tx1"/>
        </a:solidFill>
        <a:latin typeface="+mn-lt"/>
        <a:ea typeface="+mn-ea"/>
        <a:cs typeface="+mn-cs"/>
      </a:defRPr>
    </a:lvl7pPr>
    <a:lvl8pPr marL="3484174" algn="l" defTabSz="995478" rtl="0" eaLnBrk="1" latinLnBrk="0" hangingPunct="1">
      <a:defRPr kumimoji="1" sz="1960" kern="1200">
        <a:solidFill>
          <a:schemeClr val="tx1"/>
        </a:solidFill>
        <a:latin typeface="+mn-lt"/>
        <a:ea typeface="+mn-ea"/>
        <a:cs typeface="+mn-cs"/>
      </a:defRPr>
    </a:lvl8pPr>
    <a:lvl9pPr marL="3981914" algn="l" defTabSz="995478" rtl="0" eaLnBrk="1" latinLnBrk="0" hangingPunct="1">
      <a:defRPr kumimoji="1"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16" userDrawn="1">
          <p15:clr>
            <a:srgbClr val="A4A3A4"/>
          </p15:clr>
        </p15:guide>
        <p15:guide id="2" pos="2381" userDrawn="1">
          <p15:clr>
            <a:srgbClr val="A4A3A4"/>
          </p15:clr>
        </p15:guide>
        <p15:guide id="3" orient="horz" pos="186" userDrawn="1">
          <p15:clr>
            <a:srgbClr val="A4A3A4"/>
          </p15:clr>
        </p15:guide>
        <p15:guide id="5" orient="horz" pos="6735" userDrawn="1">
          <p15:clr>
            <a:srgbClr val="A4A3A4"/>
          </p15:clr>
        </p15:guide>
        <p15:guide id="7" pos="4556" userDrawn="1">
          <p15:clr>
            <a:srgbClr val="A4A3A4"/>
          </p15:clr>
        </p15:guide>
        <p15:guide id="8" orient="horz" pos="6501" userDrawn="1">
          <p15:clr>
            <a:srgbClr val="A4A3A4"/>
          </p15:clr>
        </p15:guide>
        <p15:guide id="9" pos="206"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AFC"/>
    <a:srgbClr val="2D59D3"/>
    <a:srgbClr val="3F5EAB"/>
    <a:srgbClr val="3FAAFA"/>
    <a:srgbClr val="008AF1"/>
    <a:srgbClr val="C2E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63" autoAdjust="0"/>
    <p:restoredTop sz="96817"/>
  </p:normalViewPr>
  <p:slideViewPr>
    <p:cSldViewPr snapToGrid="0" snapToObjects="1">
      <p:cViewPr>
        <p:scale>
          <a:sx n="66" d="100"/>
          <a:sy n="66" d="100"/>
        </p:scale>
        <p:origin x="2482" y="48"/>
      </p:cViewPr>
      <p:guideLst>
        <p:guide orient="horz" pos="3416"/>
        <p:guide pos="2381"/>
        <p:guide orient="horz" pos="186"/>
        <p:guide orient="horz" pos="6735"/>
        <p:guide pos="4556"/>
        <p:guide orient="horz" pos="6501"/>
        <p:guide pos="20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10" d="100"/>
          <a:sy n="110" d="100"/>
        </p:scale>
        <p:origin x="2936" y="16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notesMaster" Target="notesMasters/notesMaster1.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A08F330-3893-B242-AFB2-037E9EC6F720}" type="datetimeFigureOut">
              <a:rPr kumimoji="1" lang="ja-JP" altLang="en-US" smtClean="0"/>
              <a:t>2026/2/17</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43B7DF2-21E0-7C41-96AD-488C7C7674E7}" type="slidenum">
              <a:rPr kumimoji="1" lang="ja-JP" altLang="en-US" smtClean="0"/>
              <a:t>‹#›</a:t>
            </a:fld>
            <a:endParaRPr kumimoji="1" lang="ja-JP" altLang="en-US"/>
          </a:p>
        </p:txBody>
      </p:sp>
    </p:spTree>
    <p:extLst>
      <p:ext uri="{BB962C8B-B14F-4D97-AF65-F5344CB8AC3E}">
        <p14:creationId xmlns:p14="http://schemas.microsoft.com/office/powerpoint/2010/main" val="770615558"/>
      </p:ext>
    </p:extLst>
  </p:cSld>
  <p:clrMap bg1="lt1" tx1="dk1" bg2="lt2" tx2="dk2" accent1="accent1" accent2="accent2" accent3="accent3" accent4="accent4" accent5="accent5" accent6="accent6" hlink="hlink" folHlink="folHlink"/>
  <p:notesStyle>
    <a:lvl1pPr marL="0" algn="l" defTabSz="995478" rtl="0" eaLnBrk="1" latinLnBrk="0" hangingPunct="1">
      <a:defRPr kumimoji="1" sz="1306" kern="1200">
        <a:solidFill>
          <a:schemeClr val="tx1"/>
        </a:solidFill>
        <a:latin typeface="+mn-lt"/>
        <a:ea typeface="+mn-ea"/>
        <a:cs typeface="+mn-cs"/>
      </a:defRPr>
    </a:lvl1pPr>
    <a:lvl2pPr marL="497739" algn="l" defTabSz="995478" rtl="0" eaLnBrk="1" latinLnBrk="0" hangingPunct="1">
      <a:defRPr kumimoji="1" sz="1306" kern="1200">
        <a:solidFill>
          <a:schemeClr val="tx1"/>
        </a:solidFill>
        <a:latin typeface="+mn-lt"/>
        <a:ea typeface="+mn-ea"/>
        <a:cs typeface="+mn-cs"/>
      </a:defRPr>
    </a:lvl2pPr>
    <a:lvl3pPr marL="995478" algn="l" defTabSz="995478" rtl="0" eaLnBrk="1" latinLnBrk="0" hangingPunct="1">
      <a:defRPr kumimoji="1" sz="1306" kern="1200">
        <a:solidFill>
          <a:schemeClr val="tx1"/>
        </a:solidFill>
        <a:latin typeface="+mn-lt"/>
        <a:ea typeface="+mn-ea"/>
        <a:cs typeface="+mn-cs"/>
      </a:defRPr>
    </a:lvl3pPr>
    <a:lvl4pPr marL="1493217" algn="l" defTabSz="995478" rtl="0" eaLnBrk="1" latinLnBrk="0" hangingPunct="1">
      <a:defRPr kumimoji="1" sz="1306" kern="1200">
        <a:solidFill>
          <a:schemeClr val="tx1"/>
        </a:solidFill>
        <a:latin typeface="+mn-lt"/>
        <a:ea typeface="+mn-ea"/>
        <a:cs typeface="+mn-cs"/>
      </a:defRPr>
    </a:lvl4pPr>
    <a:lvl5pPr marL="1990957" algn="l" defTabSz="995478" rtl="0" eaLnBrk="1" latinLnBrk="0" hangingPunct="1">
      <a:defRPr kumimoji="1" sz="1306" kern="1200">
        <a:solidFill>
          <a:schemeClr val="tx1"/>
        </a:solidFill>
        <a:latin typeface="+mn-lt"/>
        <a:ea typeface="+mn-ea"/>
        <a:cs typeface="+mn-cs"/>
      </a:defRPr>
    </a:lvl5pPr>
    <a:lvl6pPr marL="2488695" algn="l" defTabSz="995478" rtl="0" eaLnBrk="1" latinLnBrk="0" hangingPunct="1">
      <a:defRPr kumimoji="1" sz="1306" kern="1200">
        <a:solidFill>
          <a:schemeClr val="tx1"/>
        </a:solidFill>
        <a:latin typeface="+mn-lt"/>
        <a:ea typeface="+mn-ea"/>
        <a:cs typeface="+mn-cs"/>
      </a:defRPr>
    </a:lvl6pPr>
    <a:lvl7pPr marL="2986435" algn="l" defTabSz="995478" rtl="0" eaLnBrk="1" latinLnBrk="0" hangingPunct="1">
      <a:defRPr kumimoji="1" sz="1306" kern="1200">
        <a:solidFill>
          <a:schemeClr val="tx1"/>
        </a:solidFill>
        <a:latin typeface="+mn-lt"/>
        <a:ea typeface="+mn-ea"/>
        <a:cs typeface="+mn-cs"/>
      </a:defRPr>
    </a:lvl7pPr>
    <a:lvl8pPr marL="3484174" algn="l" defTabSz="995478" rtl="0" eaLnBrk="1" latinLnBrk="0" hangingPunct="1">
      <a:defRPr kumimoji="1" sz="1306" kern="1200">
        <a:solidFill>
          <a:schemeClr val="tx1"/>
        </a:solidFill>
        <a:latin typeface="+mn-lt"/>
        <a:ea typeface="+mn-ea"/>
        <a:cs typeface="+mn-cs"/>
      </a:defRPr>
    </a:lvl8pPr>
    <a:lvl9pPr marL="3981914" algn="l" defTabSz="995478" rtl="0" eaLnBrk="1" latinLnBrk="0" hangingPunct="1">
      <a:defRPr kumimoji="1"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3013"/>
            <a:ext cx="23717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43B7DF2-21E0-7C41-96AD-488C7C7674E7}" type="slidenum">
              <a:rPr kumimoji="1" lang="ja-JP" altLang="en-US" smtClean="0"/>
              <a:t>2</a:t>
            </a:fld>
            <a:endParaRPr kumimoji="1" lang="ja-JP" altLang="en-US"/>
          </a:p>
        </p:txBody>
      </p:sp>
    </p:spTree>
    <p:extLst>
      <p:ext uri="{BB962C8B-B14F-4D97-AF65-F5344CB8AC3E}">
        <p14:creationId xmlns:p14="http://schemas.microsoft.com/office/powerpoint/2010/main" val="128062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3013"/>
            <a:ext cx="23717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43B7DF2-21E0-7C41-96AD-488C7C7674E7}" type="slidenum">
              <a:rPr kumimoji="1" lang="ja-JP" altLang="en-US" smtClean="0"/>
              <a:t>3</a:t>
            </a:fld>
            <a:endParaRPr kumimoji="1" lang="ja-JP" altLang="en-US"/>
          </a:p>
        </p:txBody>
      </p:sp>
    </p:spTree>
    <p:extLst>
      <p:ext uri="{BB962C8B-B14F-4D97-AF65-F5344CB8AC3E}">
        <p14:creationId xmlns:p14="http://schemas.microsoft.com/office/powerpoint/2010/main" val="4283517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9"/>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80BCEF6-4C39-4747-A60E-A5A2DDFDEF49}" type="datetimeFigureOut">
              <a:rPr kumimoji="1" lang="ja-JP" altLang="en-US" smtClean="0"/>
              <a:t>2026/2/17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4669418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0BCEF6-4C39-4747-A60E-A5A2DDFDEF49}" type="datetimeFigureOut">
              <a:rPr kumimoji="1" lang="ja-JP" altLang="en-US" smtClean="0"/>
              <a:t>2026/2/17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361449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1"/>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1"/>
            <a:ext cx="4795669" cy="9060817"/>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0BCEF6-4C39-4747-A60E-A5A2DDFDEF49}" type="datetimeFigureOut">
              <a:rPr kumimoji="1" lang="ja-JP" altLang="en-US" smtClean="0"/>
              <a:t>2026/2/17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421461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0BCEF6-4C39-4747-A60E-A5A2DDFDEF49}" type="datetimeFigureOut">
              <a:rPr kumimoji="1" lang="ja-JP" altLang="en-US" smtClean="0"/>
              <a:t>2026/2/17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2426596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4"/>
            <a:ext cx="6520220" cy="2338832"/>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0BCEF6-4C39-4747-A60E-A5A2DDFDEF49}" type="datetimeFigureOut">
              <a:rPr kumimoji="1" lang="ja-JP" altLang="en-US" smtClean="0"/>
              <a:t>2026/2/17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382425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80BCEF6-4C39-4747-A60E-A5A2DDFDEF49}" type="datetimeFigureOut">
              <a:rPr kumimoji="1" lang="ja-JP" altLang="en-US" smtClean="0"/>
              <a:t>2026/2/17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3026303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3"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1"/>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520713" y="3905483"/>
            <a:ext cx="3198096" cy="5744375"/>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1"/>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3827086" y="3905483"/>
            <a:ext cx="3213847" cy="5744375"/>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80BCEF6-4C39-4747-A60E-A5A2DDFDEF49}" type="datetimeFigureOut">
              <a:rPr kumimoji="1" lang="ja-JP" altLang="en-US" smtClean="0"/>
              <a:t>2026/2/17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3028265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80BCEF6-4C39-4747-A60E-A5A2DDFDEF49}" type="datetimeFigureOut">
              <a:rPr kumimoji="1" lang="ja-JP" altLang="en-US" smtClean="0"/>
              <a:t>2026/2/17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3426976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BCEF6-4C39-4747-A60E-A5A2DDFDEF49}" type="datetimeFigureOut">
              <a:rPr kumimoji="1" lang="ja-JP" altLang="en-US" smtClean="0"/>
              <a:t>2026/2/17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3815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1" y="712788"/>
            <a:ext cx="2438193"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1" y="3207544"/>
            <a:ext cx="2438193"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80BCEF6-4C39-4747-A60E-A5A2DDFDEF49}" type="datetimeFigureOut">
              <a:rPr kumimoji="1" lang="ja-JP" altLang="en-US" smtClean="0"/>
              <a:t>2026/2/17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693451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1" y="712788"/>
            <a:ext cx="2438193"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1" y="3207544"/>
            <a:ext cx="2438193"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80BCEF6-4C39-4747-A60E-A5A2DDFDEF49}" type="datetimeFigureOut">
              <a:rPr kumimoji="1" lang="ja-JP" altLang="en-US" smtClean="0"/>
              <a:t>2026/2/17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3164820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9"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9" y="2846200"/>
            <a:ext cx="6520220" cy="6783857"/>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980BCEF6-4C39-4747-A60E-A5A2DDFDEF49}" type="datetimeFigureOut">
              <a:rPr kumimoji="1" lang="ja-JP" altLang="en-US" smtClean="0"/>
              <a:t>2026/2/17</a:t>
            </a:fld>
            <a:endParaRPr kumimoji="1" lang="ja-JP" altLang="en-US"/>
          </a:p>
        </p:txBody>
      </p:sp>
      <p:sp>
        <p:nvSpPr>
          <p:cNvPr id="5" name="Footer Placeholder 4"/>
          <p:cNvSpPr>
            <a:spLocks noGrp="1"/>
          </p:cNvSpPr>
          <p:nvPr>
            <p:ph type="ftr" sz="quarter" idx="3"/>
          </p:nvPr>
        </p:nvSpPr>
        <p:spPr>
          <a:xfrm>
            <a:off x="2504144"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1"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9304E52A-0433-5F48-A1B4-64C17FCE04BE}" type="slidenum">
              <a:rPr kumimoji="1" lang="ja-JP" altLang="en-US" smtClean="0"/>
              <a:t>‹#›</a:t>
            </a:fld>
            <a:endParaRPr kumimoji="1" lang="ja-JP" altLang="en-US"/>
          </a:p>
        </p:txBody>
      </p:sp>
    </p:spTree>
    <p:extLst>
      <p:ext uri="{BB962C8B-B14F-4D97-AF65-F5344CB8AC3E}">
        <p14:creationId xmlns:p14="http://schemas.microsoft.com/office/powerpoint/2010/main" val="28503796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2.png"/><Relationship Id="rId3" Type="http://schemas.openxmlformats.org/officeDocument/2006/relationships/image" Target="../media/image1.png"/><Relationship Id="rId21" Type="http://schemas.openxmlformats.org/officeDocument/2006/relationships/hyperlink" Target="https://www.mlit.go.jp/jutakukentiku/house/content/001596205.pdf" TargetMode="Externa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19.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hyperlink" Target="https://www.mlit.go.jp/common/001500201.pd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1.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notesSlide" Target="../notesSlides/notesSlide2.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jpg"/><Relationship Id="rId5" Type="http://schemas.openxmlformats.org/officeDocument/2006/relationships/image" Target="../media/image24.sv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A47A053-DFC6-8BD7-640A-59DD0CBB6693}"/>
              </a:ext>
            </a:extLst>
          </p:cNvPr>
          <p:cNvSpPr txBox="1"/>
          <p:nvPr/>
        </p:nvSpPr>
        <p:spPr>
          <a:xfrm>
            <a:off x="551893" y="911041"/>
            <a:ext cx="6587037" cy="8802410"/>
          </a:xfrm>
          <a:prstGeom prst="rect">
            <a:avLst/>
          </a:prstGeom>
          <a:noFill/>
        </p:spPr>
        <p:txBody>
          <a:bodyPr wrap="square" rtlCol="0">
            <a:spAutoFit/>
          </a:bodyPr>
          <a:lstStyle/>
          <a:p>
            <a:pPr algn="ctr"/>
            <a:r>
              <a:rPr lang="ja-JP" altLang="en-US" sz="3200" b="1" u="sng" dirty="0"/>
              <a:t>本</a:t>
            </a:r>
            <a:r>
              <a:rPr kumimoji="1" lang="ja-JP" altLang="en-US" sz="3200" b="1" u="sng" dirty="0"/>
              <a:t>資料の使い方</a:t>
            </a:r>
            <a:endParaRPr kumimoji="1" lang="en-US" altLang="ja-JP" sz="3200" b="1" dirty="0"/>
          </a:p>
          <a:p>
            <a:endParaRPr lang="en-US" altLang="ja-JP" sz="2000" dirty="0"/>
          </a:p>
          <a:p>
            <a:pPr marL="176213" indent="-176213"/>
            <a:endParaRPr lang="en-US" altLang="ja-JP" sz="2000" dirty="0"/>
          </a:p>
          <a:p>
            <a:pPr marL="176213" indent="-176213"/>
            <a:r>
              <a:rPr lang="ja-JP" altLang="en-US" sz="2000" dirty="0"/>
              <a:t>◆リフォーム等による省エネルギー効果について、</a:t>
            </a:r>
            <a:br>
              <a:rPr lang="en-US" altLang="ja-JP" sz="2000" dirty="0"/>
            </a:br>
            <a:r>
              <a:rPr lang="ja-JP" altLang="en-US" sz="2000" dirty="0"/>
              <a:t>消費者へご説明の際、参考資料としてご利用ください。</a:t>
            </a:r>
            <a:br>
              <a:rPr lang="en-US" altLang="ja-JP" sz="2000" dirty="0"/>
            </a:br>
            <a:br>
              <a:rPr lang="en-US" altLang="ja-JP" sz="2000" dirty="0"/>
            </a:br>
            <a:r>
              <a:rPr lang="ja-JP" altLang="en-US" sz="1800" dirty="0"/>
              <a:t>共同事業実施規約（別紙①）「</a:t>
            </a:r>
            <a:r>
              <a:rPr lang="en-US" altLang="ja-JP" sz="1800" dirty="0"/>
              <a:t>【</a:t>
            </a:r>
            <a:r>
              <a:rPr lang="ja-JP" altLang="en-US" sz="1800" dirty="0"/>
              <a:t>提出不要</a:t>
            </a:r>
            <a:r>
              <a:rPr lang="en-US" altLang="ja-JP" sz="1800" dirty="0"/>
              <a:t>】</a:t>
            </a:r>
            <a:r>
              <a:rPr lang="ja-JP" altLang="en-US" sz="1800" dirty="0"/>
              <a:t>住宅の省エネ化等の消費者への説明内容について」の内容を参照しながらご説明ください。</a:t>
            </a:r>
            <a:endParaRPr lang="en-US" altLang="ja-JP" sz="1800" dirty="0"/>
          </a:p>
          <a:p>
            <a:endParaRPr lang="en-US" altLang="ja-JP" sz="2000" dirty="0"/>
          </a:p>
          <a:p>
            <a:r>
              <a:rPr lang="ja-JP" altLang="en-US" sz="2000" dirty="0"/>
              <a:t>◆本資料は実態に即した形に修正してご利用ください。</a:t>
            </a:r>
            <a:endParaRPr lang="en-US" altLang="ja-JP" sz="2000" dirty="0"/>
          </a:p>
          <a:p>
            <a:r>
              <a:rPr lang="ja-JP" altLang="en-US" sz="2000" dirty="0"/>
              <a:t>　◎要修正箇所</a:t>
            </a:r>
            <a:endParaRPr lang="en-US" altLang="ja-JP" sz="2000" dirty="0"/>
          </a:p>
          <a:p>
            <a:r>
              <a:rPr lang="ja-JP" altLang="en-US" sz="2000" dirty="0"/>
              <a:t>　　・改修の効果</a:t>
            </a:r>
            <a:endParaRPr lang="en-US" altLang="ja-JP" sz="2000" dirty="0"/>
          </a:p>
          <a:p>
            <a:r>
              <a:rPr lang="ja-JP" altLang="en-US" sz="2000" dirty="0"/>
              <a:t>　　　        ･･･「性能値」「窓のイラスト」</a:t>
            </a:r>
            <a:endParaRPr lang="en-US" altLang="ja-JP" sz="2000" dirty="0"/>
          </a:p>
          <a:p>
            <a:r>
              <a:rPr lang="en-US" altLang="ja-JP" sz="2000" dirty="0"/>
              <a:t>                            </a:t>
            </a:r>
            <a:r>
              <a:rPr lang="ja-JP" altLang="en-US" sz="2000" dirty="0"/>
              <a:t>「断熱性能の向上幅」（吹き出し部分）</a:t>
            </a:r>
            <a:endParaRPr lang="en-US" altLang="ja-JP" sz="2000" dirty="0"/>
          </a:p>
          <a:p>
            <a:r>
              <a:rPr lang="ja-JP" altLang="en-US" sz="2000" dirty="0"/>
              <a:t>　　・</a:t>
            </a:r>
            <a:r>
              <a:rPr lang="en-US" altLang="ja-JP" sz="2000" dirty="0"/>
              <a:t>Low-E</a:t>
            </a:r>
            <a:r>
              <a:rPr lang="ja-JP" altLang="en-US" sz="2000" dirty="0"/>
              <a:t>複層ガラスの場合の使い方</a:t>
            </a:r>
            <a:endParaRPr lang="en-US" altLang="ja-JP" sz="2000" dirty="0"/>
          </a:p>
          <a:p>
            <a:r>
              <a:rPr lang="ja-JP" altLang="en-US" sz="2000" dirty="0"/>
              <a:t>　　　  　  ･･･「窓の部屋名（方角）」「説明文」</a:t>
            </a:r>
            <a:endParaRPr lang="en-US" altLang="ja-JP" sz="2000" dirty="0"/>
          </a:p>
          <a:p>
            <a:r>
              <a:rPr lang="ja-JP" altLang="en-US" sz="2000" dirty="0"/>
              <a:t>　　・お問い合わせ窓口</a:t>
            </a:r>
            <a:endParaRPr lang="en-US" altLang="ja-JP" sz="2000" dirty="0"/>
          </a:p>
          <a:p>
            <a:r>
              <a:rPr lang="ja-JP" altLang="en-US" sz="2000" dirty="0"/>
              <a:t>　　　   　 ･･･</a:t>
            </a:r>
            <a:r>
              <a:rPr lang="ja-JP" altLang="en-US" sz="2000" dirty="0">
                <a:solidFill>
                  <a:schemeClr val="tx1"/>
                </a:solidFill>
              </a:rPr>
              <a:t>「事業社名」「電話番号」「受付時間」</a:t>
            </a:r>
            <a:endParaRPr lang="en-US" altLang="ja-JP" sz="2000" dirty="0">
              <a:solidFill>
                <a:schemeClr val="tx1"/>
              </a:solidFill>
            </a:endParaRPr>
          </a:p>
          <a:p>
            <a:endParaRPr lang="en-US" altLang="ja-JP" sz="2000" dirty="0"/>
          </a:p>
          <a:p>
            <a:pPr marL="176400" indent="-176400"/>
            <a:r>
              <a:rPr lang="ja-JP" altLang="en-US" sz="2000" dirty="0"/>
              <a:t>◆本資料の内容については窓リノベ事業者の責任において利用してください。</a:t>
            </a:r>
            <a:endParaRPr lang="en-US" altLang="ja-JP" sz="2000" dirty="0"/>
          </a:p>
          <a:p>
            <a:endParaRPr lang="en-US" altLang="ja-JP" sz="2000" dirty="0"/>
          </a:p>
          <a:p>
            <a:r>
              <a:rPr lang="ja-JP" altLang="en-US" sz="2000" dirty="0"/>
              <a:t>◆本資料の目的外利用はお断り致します。</a:t>
            </a:r>
          </a:p>
          <a:p>
            <a:endParaRPr lang="ja-JP" altLang="en-US" sz="2000" dirty="0"/>
          </a:p>
          <a:p>
            <a:endParaRPr lang="en-US" altLang="ja-JP" sz="2000" dirty="0"/>
          </a:p>
          <a:p>
            <a:pPr algn="ctr"/>
            <a:r>
              <a:rPr lang="en-US" altLang="ja-JP" sz="2000" u="sng" dirty="0">
                <a:solidFill>
                  <a:srgbClr val="FF0000"/>
                </a:solidFill>
              </a:rPr>
              <a:t>※</a:t>
            </a:r>
            <a:r>
              <a:rPr lang="ja-JP" altLang="en-US" sz="2000" u="sng" dirty="0">
                <a:solidFill>
                  <a:srgbClr val="FF0000"/>
                </a:solidFill>
              </a:rPr>
              <a:t>本スライドは削除して利用してください。</a:t>
            </a:r>
            <a:endParaRPr lang="en-US" altLang="ja-JP" sz="2000" u="sng" dirty="0">
              <a:solidFill>
                <a:srgbClr val="FF0000"/>
              </a:solidFill>
            </a:endParaRPr>
          </a:p>
        </p:txBody>
      </p:sp>
      <p:sp>
        <p:nvSpPr>
          <p:cNvPr id="3" name="正方形/長方形 2">
            <a:extLst>
              <a:ext uri="{FF2B5EF4-FFF2-40B4-BE49-F238E27FC236}">
                <a16:creationId xmlns:a16="http://schemas.microsoft.com/office/drawing/2014/main" id="{E3431390-F923-ECBC-9C4D-2794A55FDE1A}"/>
              </a:ext>
            </a:extLst>
          </p:cNvPr>
          <p:cNvSpPr/>
          <p:nvPr/>
        </p:nvSpPr>
        <p:spPr>
          <a:xfrm>
            <a:off x="440675" y="385590"/>
            <a:ext cx="6698255" cy="9934747"/>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224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B9BCD0D7-7145-BFE1-3FE2-8D71AD3648D0}"/>
              </a:ext>
            </a:extLst>
          </p:cNvPr>
          <p:cNvGrpSpPr/>
          <p:nvPr/>
        </p:nvGrpSpPr>
        <p:grpSpPr>
          <a:xfrm>
            <a:off x="347509" y="6760857"/>
            <a:ext cx="6810634" cy="3726168"/>
            <a:chOff x="347509" y="6760857"/>
            <a:chExt cx="6810634" cy="3726168"/>
          </a:xfrm>
        </p:grpSpPr>
        <p:sp>
          <p:nvSpPr>
            <p:cNvPr id="79" name="四角形: 上の 2 つの角を丸める 78">
              <a:extLst>
                <a:ext uri="{FF2B5EF4-FFF2-40B4-BE49-F238E27FC236}">
                  <a16:creationId xmlns:a16="http://schemas.microsoft.com/office/drawing/2014/main" id="{16E6CF6C-EC93-ACD4-26F0-8885750EC52D}"/>
                </a:ext>
              </a:extLst>
            </p:cNvPr>
            <p:cNvSpPr/>
            <p:nvPr/>
          </p:nvSpPr>
          <p:spPr>
            <a:xfrm rot="10800000">
              <a:off x="354143" y="6766193"/>
              <a:ext cx="6804000" cy="3720832"/>
            </a:xfrm>
            <a:prstGeom prst="round2SameRect">
              <a:avLst>
                <a:gd name="adj1" fmla="val 4257"/>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C911A4B6-F25E-681C-A90E-0548DAFCB9A7}"/>
                </a:ext>
              </a:extLst>
            </p:cNvPr>
            <p:cNvSpPr/>
            <p:nvPr/>
          </p:nvSpPr>
          <p:spPr>
            <a:xfrm>
              <a:off x="347509" y="6760857"/>
              <a:ext cx="6804001" cy="276811"/>
            </a:xfrm>
            <a:prstGeom prst="rect">
              <a:avLst/>
            </a:prstGeom>
            <a:solidFill>
              <a:srgbClr val="537A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9" name="グループ化 18">
            <a:extLst>
              <a:ext uri="{FF2B5EF4-FFF2-40B4-BE49-F238E27FC236}">
                <a16:creationId xmlns:a16="http://schemas.microsoft.com/office/drawing/2014/main" id="{6C37D640-E788-9397-2033-4CDBAC87805A}"/>
              </a:ext>
            </a:extLst>
          </p:cNvPr>
          <p:cNvGrpSpPr/>
          <p:nvPr/>
        </p:nvGrpSpPr>
        <p:grpSpPr>
          <a:xfrm>
            <a:off x="347509" y="2724967"/>
            <a:ext cx="6808599" cy="3894172"/>
            <a:chOff x="347509" y="2724967"/>
            <a:chExt cx="6808599" cy="3894172"/>
          </a:xfrm>
        </p:grpSpPr>
        <p:sp>
          <p:nvSpPr>
            <p:cNvPr id="74" name="四角形: 上の 2 つの角を丸める 73">
              <a:extLst>
                <a:ext uri="{FF2B5EF4-FFF2-40B4-BE49-F238E27FC236}">
                  <a16:creationId xmlns:a16="http://schemas.microsoft.com/office/drawing/2014/main" id="{75C0332D-8EF2-E8B6-9B3D-D89DD6CFA60D}"/>
                </a:ext>
              </a:extLst>
            </p:cNvPr>
            <p:cNvSpPr/>
            <p:nvPr/>
          </p:nvSpPr>
          <p:spPr>
            <a:xfrm rot="10800000">
              <a:off x="352108" y="2730193"/>
              <a:ext cx="6804000" cy="3888946"/>
            </a:xfrm>
            <a:prstGeom prst="round2SameRect">
              <a:avLst>
                <a:gd name="adj1" fmla="val 4257"/>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568F1364-B40F-6B9A-E867-2DE3724EF279}"/>
                </a:ext>
              </a:extLst>
            </p:cNvPr>
            <p:cNvSpPr/>
            <p:nvPr/>
          </p:nvSpPr>
          <p:spPr>
            <a:xfrm>
              <a:off x="347509" y="2724967"/>
              <a:ext cx="6804001" cy="276811"/>
            </a:xfrm>
            <a:prstGeom prst="rect">
              <a:avLst/>
            </a:prstGeom>
            <a:solidFill>
              <a:srgbClr val="537A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4" name="グループ化 23">
            <a:extLst>
              <a:ext uri="{FF2B5EF4-FFF2-40B4-BE49-F238E27FC236}">
                <a16:creationId xmlns:a16="http://schemas.microsoft.com/office/drawing/2014/main" id="{6F3D8DAA-D972-B82B-A57C-87157125DFA3}"/>
              </a:ext>
            </a:extLst>
          </p:cNvPr>
          <p:cNvGrpSpPr/>
          <p:nvPr/>
        </p:nvGrpSpPr>
        <p:grpSpPr>
          <a:xfrm>
            <a:off x="355877" y="733047"/>
            <a:ext cx="2431955" cy="1724318"/>
            <a:chOff x="355877" y="733047"/>
            <a:chExt cx="2431955" cy="1724318"/>
          </a:xfrm>
        </p:grpSpPr>
        <p:sp>
          <p:nvSpPr>
            <p:cNvPr id="16" name="正方形/長方形 15">
              <a:extLst>
                <a:ext uri="{FF2B5EF4-FFF2-40B4-BE49-F238E27FC236}">
                  <a16:creationId xmlns:a16="http://schemas.microsoft.com/office/drawing/2014/main" id="{AF616A3F-B963-8A05-61FC-7D549D810D68}"/>
                </a:ext>
              </a:extLst>
            </p:cNvPr>
            <p:cNvSpPr/>
            <p:nvPr/>
          </p:nvSpPr>
          <p:spPr>
            <a:xfrm>
              <a:off x="355877" y="733047"/>
              <a:ext cx="72000" cy="1721112"/>
            </a:xfrm>
            <a:prstGeom prst="rect">
              <a:avLst/>
            </a:prstGeom>
            <a:solidFill>
              <a:srgbClr val="2D59D3"/>
            </a:solidFill>
            <a:ln>
              <a:solidFill>
                <a:srgbClr val="2D59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D7EE1C3-5F13-0C85-398C-D7C1B1D3F1C2}"/>
                </a:ext>
              </a:extLst>
            </p:cNvPr>
            <p:cNvSpPr/>
            <p:nvPr/>
          </p:nvSpPr>
          <p:spPr>
            <a:xfrm>
              <a:off x="422555" y="736252"/>
              <a:ext cx="2365277" cy="17211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 name="図 14">
            <a:extLst>
              <a:ext uri="{FF2B5EF4-FFF2-40B4-BE49-F238E27FC236}">
                <a16:creationId xmlns:a16="http://schemas.microsoft.com/office/drawing/2014/main" id="{A74C4E48-9C38-A948-2CBE-523BF7FE9675}"/>
              </a:ext>
            </a:extLst>
          </p:cNvPr>
          <p:cNvPicPr>
            <a:picLocks noChangeAspect="1"/>
          </p:cNvPicPr>
          <p:nvPr/>
        </p:nvPicPr>
        <p:blipFill>
          <a:blip r:embed="rId4"/>
          <a:stretch>
            <a:fillRect/>
          </a:stretch>
        </p:blipFill>
        <p:spPr>
          <a:xfrm>
            <a:off x="567117" y="7217199"/>
            <a:ext cx="2476500" cy="2971800"/>
          </a:xfrm>
          <a:prstGeom prst="rect">
            <a:avLst/>
          </a:prstGeom>
        </p:spPr>
      </p:pic>
      <p:pic>
        <p:nvPicPr>
          <p:cNvPr id="14" name="図 13">
            <a:extLst>
              <a:ext uri="{FF2B5EF4-FFF2-40B4-BE49-F238E27FC236}">
                <a16:creationId xmlns:a16="http://schemas.microsoft.com/office/drawing/2014/main" id="{7ED0EC18-DABD-96B9-1378-7BE68AA1F741}"/>
              </a:ext>
            </a:extLst>
          </p:cNvPr>
          <p:cNvPicPr>
            <a:picLocks noChangeAspect="1"/>
          </p:cNvPicPr>
          <p:nvPr/>
        </p:nvPicPr>
        <p:blipFill>
          <a:blip r:embed="rId5"/>
          <a:stretch>
            <a:fillRect/>
          </a:stretch>
        </p:blipFill>
        <p:spPr>
          <a:xfrm>
            <a:off x="3941683" y="4214036"/>
            <a:ext cx="2984500" cy="2278604"/>
          </a:xfrm>
          <a:prstGeom prst="rect">
            <a:avLst/>
          </a:prstGeom>
        </p:spPr>
      </p:pic>
      <p:pic>
        <p:nvPicPr>
          <p:cNvPr id="9" name="図 8">
            <a:extLst>
              <a:ext uri="{FF2B5EF4-FFF2-40B4-BE49-F238E27FC236}">
                <a16:creationId xmlns:a16="http://schemas.microsoft.com/office/drawing/2014/main" id="{DFC88838-1A62-BC4C-7889-FC8FD7321AFF}"/>
              </a:ext>
            </a:extLst>
          </p:cNvPr>
          <p:cNvPicPr>
            <a:picLocks noChangeAspect="1"/>
          </p:cNvPicPr>
          <p:nvPr/>
        </p:nvPicPr>
        <p:blipFill>
          <a:blip r:embed="rId6"/>
          <a:stretch>
            <a:fillRect/>
          </a:stretch>
        </p:blipFill>
        <p:spPr>
          <a:xfrm>
            <a:off x="1085302" y="4236947"/>
            <a:ext cx="1054100" cy="977900"/>
          </a:xfrm>
          <a:prstGeom prst="rect">
            <a:avLst/>
          </a:prstGeom>
        </p:spPr>
      </p:pic>
      <p:pic>
        <p:nvPicPr>
          <p:cNvPr id="10" name="図 9">
            <a:extLst>
              <a:ext uri="{FF2B5EF4-FFF2-40B4-BE49-F238E27FC236}">
                <a16:creationId xmlns:a16="http://schemas.microsoft.com/office/drawing/2014/main" id="{9CD9F834-9496-BB05-8123-ACAB4637A6FE}"/>
              </a:ext>
            </a:extLst>
          </p:cNvPr>
          <p:cNvPicPr>
            <a:picLocks noChangeAspect="1"/>
          </p:cNvPicPr>
          <p:nvPr/>
        </p:nvPicPr>
        <p:blipFill>
          <a:blip r:embed="rId7"/>
          <a:stretch>
            <a:fillRect/>
          </a:stretch>
        </p:blipFill>
        <p:spPr>
          <a:xfrm>
            <a:off x="540110" y="5282437"/>
            <a:ext cx="1054100" cy="1130300"/>
          </a:xfrm>
          <a:prstGeom prst="rect">
            <a:avLst/>
          </a:prstGeom>
        </p:spPr>
      </p:pic>
      <p:pic>
        <p:nvPicPr>
          <p:cNvPr id="11" name="図 10">
            <a:extLst>
              <a:ext uri="{FF2B5EF4-FFF2-40B4-BE49-F238E27FC236}">
                <a16:creationId xmlns:a16="http://schemas.microsoft.com/office/drawing/2014/main" id="{DC08D4BF-0192-EC79-4AF2-5BD825C6631B}"/>
              </a:ext>
            </a:extLst>
          </p:cNvPr>
          <p:cNvPicPr>
            <a:picLocks noChangeAspect="1"/>
          </p:cNvPicPr>
          <p:nvPr/>
        </p:nvPicPr>
        <p:blipFill>
          <a:blip r:embed="rId7"/>
          <a:stretch>
            <a:fillRect/>
          </a:stretch>
        </p:blipFill>
        <p:spPr>
          <a:xfrm>
            <a:off x="1667054" y="5282437"/>
            <a:ext cx="1054100" cy="1130300"/>
          </a:xfrm>
          <a:prstGeom prst="rect">
            <a:avLst/>
          </a:prstGeom>
        </p:spPr>
      </p:pic>
      <p:pic>
        <p:nvPicPr>
          <p:cNvPr id="12" name="図 11">
            <a:extLst>
              <a:ext uri="{FF2B5EF4-FFF2-40B4-BE49-F238E27FC236}">
                <a16:creationId xmlns:a16="http://schemas.microsoft.com/office/drawing/2014/main" id="{09BA970A-DAC6-C1CE-8947-0100ECC53DEF}"/>
              </a:ext>
            </a:extLst>
          </p:cNvPr>
          <p:cNvPicPr>
            <a:picLocks noChangeAspect="1"/>
          </p:cNvPicPr>
          <p:nvPr/>
        </p:nvPicPr>
        <p:blipFill>
          <a:blip r:embed="rId7"/>
          <a:stretch>
            <a:fillRect/>
          </a:stretch>
        </p:blipFill>
        <p:spPr>
          <a:xfrm>
            <a:off x="2793998" y="5282437"/>
            <a:ext cx="1054100" cy="1130300"/>
          </a:xfrm>
          <a:prstGeom prst="rect">
            <a:avLst/>
          </a:prstGeom>
        </p:spPr>
      </p:pic>
      <p:pic>
        <p:nvPicPr>
          <p:cNvPr id="13" name="図 12">
            <a:extLst>
              <a:ext uri="{FF2B5EF4-FFF2-40B4-BE49-F238E27FC236}">
                <a16:creationId xmlns:a16="http://schemas.microsoft.com/office/drawing/2014/main" id="{D6687EFA-1649-874A-01CD-66DB1D8168DF}"/>
              </a:ext>
            </a:extLst>
          </p:cNvPr>
          <p:cNvPicPr>
            <a:picLocks noChangeAspect="1"/>
          </p:cNvPicPr>
          <p:nvPr/>
        </p:nvPicPr>
        <p:blipFill>
          <a:blip r:embed="rId6"/>
          <a:stretch>
            <a:fillRect/>
          </a:stretch>
        </p:blipFill>
        <p:spPr>
          <a:xfrm>
            <a:off x="2225031" y="4236947"/>
            <a:ext cx="1054100" cy="977900"/>
          </a:xfrm>
          <a:prstGeom prst="rect">
            <a:avLst/>
          </a:prstGeom>
        </p:spPr>
      </p:pic>
      <p:pic>
        <p:nvPicPr>
          <p:cNvPr id="4" name="図 3">
            <a:extLst>
              <a:ext uri="{FF2B5EF4-FFF2-40B4-BE49-F238E27FC236}">
                <a16:creationId xmlns:a16="http://schemas.microsoft.com/office/drawing/2014/main" id="{F36FF5FA-731D-12F3-FE7D-36A5B2039DCA}"/>
              </a:ext>
            </a:extLst>
          </p:cNvPr>
          <p:cNvPicPr>
            <a:picLocks noChangeAspect="1"/>
          </p:cNvPicPr>
          <p:nvPr/>
        </p:nvPicPr>
        <p:blipFill>
          <a:blip r:embed="rId8"/>
          <a:stretch>
            <a:fillRect/>
          </a:stretch>
        </p:blipFill>
        <p:spPr>
          <a:xfrm>
            <a:off x="2860386" y="817165"/>
            <a:ext cx="4492405" cy="1609776"/>
          </a:xfrm>
          <a:prstGeom prst="rect">
            <a:avLst/>
          </a:prstGeom>
        </p:spPr>
      </p:pic>
      <p:sp>
        <p:nvSpPr>
          <p:cNvPr id="99" name="正方形/長方形 98">
            <a:extLst>
              <a:ext uri="{FF2B5EF4-FFF2-40B4-BE49-F238E27FC236}">
                <a16:creationId xmlns:a16="http://schemas.microsoft.com/office/drawing/2014/main" id="{2746960E-980E-C29F-B3DB-ED6C52943FD1}"/>
              </a:ext>
            </a:extLst>
          </p:cNvPr>
          <p:cNvSpPr/>
          <p:nvPr/>
        </p:nvSpPr>
        <p:spPr>
          <a:xfrm>
            <a:off x="0" y="0"/>
            <a:ext cx="7559675" cy="64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panose="020B0604030504040204" pitchFamily="34" charset="-128"/>
              <a:ea typeface="Meiryo" panose="020B0604030504040204" pitchFamily="34" charset="-128"/>
            </a:endParaRPr>
          </a:p>
        </p:txBody>
      </p:sp>
      <p:sp>
        <p:nvSpPr>
          <p:cNvPr id="100" name="タイトル 1">
            <a:extLst>
              <a:ext uri="{FF2B5EF4-FFF2-40B4-BE49-F238E27FC236}">
                <a16:creationId xmlns:a16="http://schemas.microsoft.com/office/drawing/2014/main" id="{7544F2DC-CD67-FAD0-9513-EA970BCDC15F}"/>
              </a:ext>
            </a:extLst>
          </p:cNvPr>
          <p:cNvSpPr>
            <a:spLocks noGrp="1"/>
          </p:cNvSpPr>
          <p:nvPr>
            <p:ph type="ctrTitle"/>
          </p:nvPr>
        </p:nvSpPr>
        <p:spPr>
          <a:xfrm>
            <a:off x="470772" y="752471"/>
            <a:ext cx="2389614" cy="1776708"/>
          </a:xfrm>
        </p:spPr>
        <p:txBody>
          <a:bodyPr>
            <a:noAutofit/>
          </a:bodyPr>
          <a:lstStyle/>
          <a:p>
            <a:pPr algn="l"/>
            <a:r>
              <a:rPr lang="ja-JP" altLang="en-US" sz="3600" b="1" dirty="0">
                <a:solidFill>
                  <a:srgbClr val="2D59D3"/>
                </a:solidFill>
                <a:latin typeface="Meiryo" panose="020B0604030504040204" pitchFamily="34" charset="-128"/>
                <a:ea typeface="Meiryo" panose="020B0604030504040204" pitchFamily="34" charset="-128"/>
              </a:rPr>
              <a:t>先進的</a:t>
            </a:r>
            <a:br>
              <a:rPr lang="en-US" altLang="ja-JP" sz="3600" b="1" dirty="0">
                <a:solidFill>
                  <a:srgbClr val="2D59D3"/>
                </a:solidFill>
                <a:latin typeface="Meiryo" panose="020B0604030504040204" pitchFamily="34" charset="-128"/>
                <a:ea typeface="Meiryo" panose="020B0604030504040204" pitchFamily="34" charset="-128"/>
              </a:rPr>
            </a:br>
            <a:r>
              <a:rPr lang="ja-JP" altLang="en-US" sz="3600" b="1" dirty="0">
                <a:solidFill>
                  <a:srgbClr val="2D59D3"/>
                </a:solidFill>
                <a:latin typeface="Meiryo" panose="020B0604030504040204" pitchFamily="34" charset="-128"/>
                <a:ea typeface="Meiryo" panose="020B0604030504040204" pitchFamily="34" charset="-128"/>
              </a:rPr>
              <a:t>窓リノベ</a:t>
            </a:r>
            <a:br>
              <a:rPr lang="en-US" altLang="ja-JP" sz="3600" b="1" dirty="0">
                <a:solidFill>
                  <a:srgbClr val="2D59D3"/>
                </a:solidFill>
                <a:latin typeface="Meiryo" panose="020B0604030504040204" pitchFamily="34" charset="-128"/>
                <a:ea typeface="Meiryo" panose="020B0604030504040204" pitchFamily="34" charset="-128"/>
              </a:rPr>
            </a:br>
            <a:r>
              <a:rPr lang="en-US" altLang="ja-JP" sz="3600" b="1" dirty="0">
                <a:solidFill>
                  <a:srgbClr val="2D59D3"/>
                </a:solidFill>
                <a:latin typeface="Meiryo" panose="020B0604030504040204" pitchFamily="34" charset="-128"/>
                <a:ea typeface="Meiryo" panose="020B0604030504040204" pitchFamily="34" charset="-128"/>
              </a:rPr>
              <a:t>2026</a:t>
            </a:r>
            <a:r>
              <a:rPr lang="ja-JP" altLang="en-US" sz="3600" b="1" dirty="0">
                <a:solidFill>
                  <a:srgbClr val="2D59D3"/>
                </a:solidFill>
                <a:latin typeface="Meiryo" panose="020B0604030504040204" pitchFamily="34" charset="-128"/>
                <a:ea typeface="Meiryo" panose="020B0604030504040204" pitchFamily="34" charset="-128"/>
              </a:rPr>
              <a:t>事業</a:t>
            </a:r>
          </a:p>
        </p:txBody>
      </p:sp>
      <p:sp>
        <p:nvSpPr>
          <p:cNvPr id="101" name="テキスト ボックス 100">
            <a:extLst>
              <a:ext uri="{FF2B5EF4-FFF2-40B4-BE49-F238E27FC236}">
                <a16:creationId xmlns:a16="http://schemas.microsoft.com/office/drawing/2014/main" id="{EE1E051D-CFB2-7FE8-1652-2DA191ED15B0}"/>
              </a:ext>
            </a:extLst>
          </p:cNvPr>
          <p:cNvSpPr txBox="1"/>
          <p:nvPr/>
        </p:nvSpPr>
        <p:spPr>
          <a:xfrm>
            <a:off x="3744746" y="1098034"/>
            <a:ext cx="3577720" cy="1082604"/>
          </a:xfrm>
          <a:prstGeom prst="rect">
            <a:avLst/>
          </a:prstGeom>
          <a:noFill/>
        </p:spPr>
        <p:txBody>
          <a:bodyPr wrap="square" rtlCol="0">
            <a:spAutoFit/>
          </a:bodyPr>
          <a:lstStyle/>
          <a:p>
            <a:pPr>
              <a:lnSpc>
                <a:spcPct val="120000"/>
              </a:lnSpc>
            </a:pPr>
            <a:r>
              <a:rPr lang="ja-JP" altLang="en-US" sz="900" dirty="0">
                <a:latin typeface="Meiryo" panose="020B0604030504040204" pitchFamily="34" charset="-128"/>
                <a:ea typeface="Meiryo" panose="020B0604030504040204" pitchFamily="34" charset="-128"/>
              </a:rPr>
              <a:t>先進的窓リノベ</a:t>
            </a:r>
            <a:r>
              <a:rPr lang="en-US" altLang="ja-JP" sz="900" dirty="0">
                <a:latin typeface="Meiryo" panose="020B0604030504040204" pitchFamily="34" charset="-128"/>
                <a:ea typeface="Meiryo" panose="020B0604030504040204" pitchFamily="34" charset="-128"/>
              </a:rPr>
              <a:t>2026</a:t>
            </a:r>
            <a:r>
              <a:rPr lang="ja-JP" altLang="en-US" sz="900" dirty="0">
                <a:latin typeface="Meiryo" panose="020B0604030504040204" pitchFamily="34" charset="-128"/>
                <a:ea typeface="Meiryo" panose="020B0604030504040204" pitchFamily="34" charset="-128"/>
              </a:rPr>
              <a:t>事業は、</a:t>
            </a:r>
            <a:r>
              <a:rPr lang="en-US" altLang="ja-JP" sz="900" dirty="0">
                <a:latin typeface="Meiryo" panose="020B0604030504040204" pitchFamily="34" charset="-128"/>
                <a:ea typeface="Meiryo" panose="020B0604030504040204" pitchFamily="34" charset="-128"/>
              </a:rPr>
              <a:t>2050</a:t>
            </a:r>
            <a:r>
              <a:rPr lang="ja-JP" altLang="en-US" sz="900" dirty="0">
                <a:latin typeface="Meiryo" panose="020B0604030504040204" pitchFamily="34" charset="-128"/>
                <a:ea typeface="Meiryo" panose="020B0604030504040204" pitchFamily="34" charset="-128"/>
              </a:rPr>
              <a:t>年ネット・ゼロの実現や</a:t>
            </a:r>
            <a:r>
              <a:rPr lang="en-US" altLang="ja-JP" sz="900" dirty="0">
                <a:latin typeface="Meiryo" panose="020B0604030504040204" pitchFamily="34" charset="-128"/>
                <a:ea typeface="Meiryo" panose="020B0604030504040204" pitchFamily="34" charset="-128"/>
              </a:rPr>
              <a:t>2030</a:t>
            </a:r>
            <a:r>
              <a:rPr lang="ja-JP" altLang="en-US" sz="900" dirty="0">
                <a:latin typeface="Meiryo" panose="020B0604030504040204" pitchFamily="34" charset="-128"/>
                <a:ea typeface="Meiryo" panose="020B0604030504040204" pitchFamily="34" charset="-128"/>
              </a:rPr>
              <a:t>年度の温室効果ガス削減目標の達成に向けて、断熱性能の高い窓の導入を支援し、住宅の脱炭素化とウェルビーイング／高い生活の質の実現に貢献するとともに、先進的な断熱窓の導入加速により、価格低減による産業競争力強化・経済成長と温室効果ガスの排出削減を共に実現することを目的とする事業です。</a:t>
            </a:r>
          </a:p>
        </p:txBody>
      </p:sp>
      <p:pic>
        <p:nvPicPr>
          <p:cNvPr id="5" name="図 4">
            <a:extLst>
              <a:ext uri="{FF2B5EF4-FFF2-40B4-BE49-F238E27FC236}">
                <a16:creationId xmlns:a16="http://schemas.microsoft.com/office/drawing/2014/main" id="{A9F4371D-C8B7-7144-102D-A339C1E2C6DF}"/>
              </a:ext>
            </a:extLst>
          </p:cNvPr>
          <p:cNvPicPr>
            <a:picLocks noChangeAspect="1"/>
          </p:cNvPicPr>
          <p:nvPr/>
        </p:nvPicPr>
        <p:blipFill>
          <a:blip r:embed="rId9"/>
          <a:stretch>
            <a:fillRect/>
          </a:stretch>
        </p:blipFill>
        <p:spPr>
          <a:xfrm>
            <a:off x="510235" y="3114539"/>
            <a:ext cx="3149600" cy="977900"/>
          </a:xfrm>
          <a:prstGeom prst="rect">
            <a:avLst/>
          </a:prstGeom>
        </p:spPr>
      </p:pic>
      <p:sp>
        <p:nvSpPr>
          <p:cNvPr id="112" name="テキスト ボックス 111">
            <a:extLst>
              <a:ext uri="{FF2B5EF4-FFF2-40B4-BE49-F238E27FC236}">
                <a16:creationId xmlns:a16="http://schemas.microsoft.com/office/drawing/2014/main" id="{1196DB4B-2CE9-0373-99B4-D609A668E62F}"/>
              </a:ext>
            </a:extLst>
          </p:cNvPr>
          <p:cNvSpPr txBox="1"/>
          <p:nvPr/>
        </p:nvSpPr>
        <p:spPr>
          <a:xfrm>
            <a:off x="3996077" y="4307235"/>
            <a:ext cx="2763946" cy="823302"/>
          </a:xfrm>
          <a:prstGeom prst="rect">
            <a:avLst/>
          </a:prstGeom>
          <a:noFill/>
        </p:spPr>
        <p:txBody>
          <a:bodyPr wrap="square" rtlCol="0">
            <a:spAutoFit/>
          </a:bodyPr>
          <a:lstStyle/>
          <a:p>
            <a:pPr algn="just">
              <a:lnSpc>
                <a:spcPct val="120000"/>
              </a:lnSpc>
            </a:pPr>
            <a:r>
              <a:rPr lang="ja-JP" altLang="en-US" sz="1000" dirty="0">
                <a:latin typeface="Meiryo" panose="020B0604030504040204" pitchFamily="34" charset="-128"/>
                <a:ea typeface="Meiryo" panose="020B0604030504040204" pitchFamily="34" charset="-128"/>
              </a:rPr>
              <a:t>住宅の断熱化による健康への好影響として、健康診断結果の成績向上、睡眠の質向上、子供の喘息防止、入浴事故（ヒートショック等）リスクの低減が期待できます。</a:t>
            </a:r>
            <a:endParaRPr lang="ja-JP" altLang="en-US" sz="900" dirty="0">
              <a:latin typeface="Meiryo" panose="020B0604030504040204" pitchFamily="34" charset="-128"/>
              <a:ea typeface="Meiryo" panose="020B0604030504040204" pitchFamily="34" charset="-128"/>
            </a:endParaRPr>
          </a:p>
        </p:txBody>
      </p:sp>
      <p:sp>
        <p:nvSpPr>
          <p:cNvPr id="113" name="字幕 2">
            <a:extLst>
              <a:ext uri="{FF2B5EF4-FFF2-40B4-BE49-F238E27FC236}">
                <a16:creationId xmlns:a16="http://schemas.microsoft.com/office/drawing/2014/main" id="{73B21968-2D6C-CFAE-49EC-EB81ABA13622}"/>
              </a:ext>
            </a:extLst>
          </p:cNvPr>
          <p:cNvSpPr txBox="1">
            <a:spLocks/>
          </p:cNvSpPr>
          <p:nvPr/>
        </p:nvSpPr>
        <p:spPr>
          <a:xfrm>
            <a:off x="736533" y="2771386"/>
            <a:ext cx="1686308" cy="411030"/>
          </a:xfrm>
          <a:prstGeom prst="rect">
            <a:avLst/>
          </a:prstGeom>
        </p:spPr>
        <p:txBody>
          <a:bodyPr vert="horz" lIns="98694" tIns="49347" rIns="98694" bIns="49347"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b="1" dirty="0">
                <a:solidFill>
                  <a:schemeClr val="bg1"/>
                </a:solidFill>
                <a:latin typeface="Meiryo" panose="020B0604030504040204" pitchFamily="34" charset="-128"/>
                <a:ea typeface="Meiryo" panose="020B0604030504040204" pitchFamily="34" charset="-128"/>
              </a:rPr>
              <a:t>本事業について</a:t>
            </a:r>
          </a:p>
        </p:txBody>
      </p:sp>
      <p:sp>
        <p:nvSpPr>
          <p:cNvPr id="118" name="字幕 2">
            <a:extLst>
              <a:ext uri="{FF2B5EF4-FFF2-40B4-BE49-F238E27FC236}">
                <a16:creationId xmlns:a16="http://schemas.microsoft.com/office/drawing/2014/main" id="{F55E1DB3-82AD-B9A2-7870-F2F4617991BA}"/>
              </a:ext>
            </a:extLst>
          </p:cNvPr>
          <p:cNvSpPr txBox="1">
            <a:spLocks/>
          </p:cNvSpPr>
          <p:nvPr/>
        </p:nvSpPr>
        <p:spPr>
          <a:xfrm>
            <a:off x="738092" y="6799271"/>
            <a:ext cx="1686308" cy="411030"/>
          </a:xfrm>
          <a:prstGeom prst="rect">
            <a:avLst/>
          </a:prstGeom>
        </p:spPr>
        <p:txBody>
          <a:bodyPr vert="horz" lIns="98694" tIns="49347" rIns="98694" bIns="49347"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b="1" dirty="0">
                <a:solidFill>
                  <a:schemeClr val="bg1"/>
                </a:solidFill>
                <a:latin typeface="Meiryo" panose="020B0604030504040204" pitchFamily="34" charset="-128"/>
                <a:ea typeface="Meiryo" panose="020B0604030504040204" pitchFamily="34" charset="-128"/>
              </a:rPr>
              <a:t>開口部の重要性</a:t>
            </a:r>
          </a:p>
        </p:txBody>
      </p:sp>
      <p:sp>
        <p:nvSpPr>
          <p:cNvPr id="122" name="正方形/長方形 121">
            <a:extLst>
              <a:ext uri="{FF2B5EF4-FFF2-40B4-BE49-F238E27FC236}">
                <a16:creationId xmlns:a16="http://schemas.microsoft.com/office/drawing/2014/main" id="{2300E61A-B584-BCA8-3B87-CB6A99EF59F3}"/>
              </a:ext>
            </a:extLst>
          </p:cNvPr>
          <p:cNvSpPr/>
          <p:nvPr/>
        </p:nvSpPr>
        <p:spPr>
          <a:xfrm>
            <a:off x="1112321" y="5016196"/>
            <a:ext cx="1004892" cy="225126"/>
          </a:xfrm>
          <a:prstGeom prst="rect">
            <a:avLst/>
          </a:prstGeom>
        </p:spPr>
        <p:txBody>
          <a:bodyPr wrap="square">
            <a:spAutoFit/>
          </a:bodyPr>
          <a:lstStyle/>
          <a:p>
            <a:pPr algn="ctr"/>
            <a:r>
              <a:rPr lang="ja-JP" altLang="en-US" sz="863" b="1">
                <a:latin typeface="Meiryo" panose="020B0604030504040204" pitchFamily="34" charset="-128"/>
                <a:ea typeface="Meiryo" panose="020B0604030504040204" pitchFamily="34" charset="-128"/>
              </a:rPr>
              <a:t>熱を</a:t>
            </a:r>
            <a:r>
              <a:rPr lang="ja-JP" altLang="en-US" sz="800" b="1">
                <a:latin typeface="Meiryo" panose="020B0604030504040204" pitchFamily="34" charset="-128"/>
                <a:ea typeface="Meiryo" panose="020B0604030504040204" pitchFamily="34" charset="-128"/>
              </a:rPr>
              <a:t>伝えにくい</a:t>
            </a:r>
          </a:p>
        </p:txBody>
      </p:sp>
      <p:sp>
        <p:nvSpPr>
          <p:cNvPr id="123" name="正方形/長方形 122">
            <a:extLst>
              <a:ext uri="{FF2B5EF4-FFF2-40B4-BE49-F238E27FC236}">
                <a16:creationId xmlns:a16="http://schemas.microsoft.com/office/drawing/2014/main" id="{42D11DB7-CAD3-2836-5EA4-87479FA4C8B3}"/>
              </a:ext>
            </a:extLst>
          </p:cNvPr>
          <p:cNvSpPr/>
          <p:nvPr/>
        </p:nvSpPr>
        <p:spPr>
          <a:xfrm>
            <a:off x="2229921" y="5016196"/>
            <a:ext cx="1004892" cy="215444"/>
          </a:xfrm>
          <a:prstGeom prst="rect">
            <a:avLst/>
          </a:prstGeom>
        </p:spPr>
        <p:txBody>
          <a:bodyPr wrap="square">
            <a:spAutoFit/>
          </a:bodyPr>
          <a:lstStyle/>
          <a:p>
            <a:pPr algn="ctr"/>
            <a:r>
              <a:rPr lang="ja-JP" altLang="en-US" sz="800" b="1">
                <a:latin typeface="Meiryo" panose="020B0604030504040204" pitchFamily="34" charset="-128"/>
                <a:ea typeface="Meiryo" panose="020B0604030504040204" pitchFamily="34" charset="-128"/>
              </a:rPr>
              <a:t>結露を減らす</a:t>
            </a:r>
          </a:p>
        </p:txBody>
      </p:sp>
      <p:sp>
        <p:nvSpPr>
          <p:cNvPr id="124" name="正方形/長方形 123">
            <a:extLst>
              <a:ext uri="{FF2B5EF4-FFF2-40B4-BE49-F238E27FC236}">
                <a16:creationId xmlns:a16="http://schemas.microsoft.com/office/drawing/2014/main" id="{6D993E2D-CCDD-4397-C89D-C93203CAEC25}"/>
              </a:ext>
            </a:extLst>
          </p:cNvPr>
          <p:cNvSpPr/>
          <p:nvPr/>
        </p:nvSpPr>
        <p:spPr>
          <a:xfrm>
            <a:off x="2872979" y="6069739"/>
            <a:ext cx="902811" cy="338554"/>
          </a:xfrm>
          <a:prstGeom prst="rect">
            <a:avLst/>
          </a:prstGeom>
        </p:spPr>
        <p:txBody>
          <a:bodyPr wrap="none">
            <a:spAutoFit/>
          </a:bodyPr>
          <a:lstStyle/>
          <a:p>
            <a:pPr algn="ctr"/>
            <a:r>
              <a:rPr lang="ja-JP" altLang="en-US" sz="800" b="1">
                <a:latin typeface="Meiryo" panose="020B0604030504040204" pitchFamily="34" charset="-128"/>
                <a:ea typeface="Meiryo" panose="020B0604030504040204" pitchFamily="34" charset="-128"/>
              </a:rPr>
              <a:t>健康面への</a:t>
            </a:r>
            <a:endParaRPr lang="en-US" altLang="ja-JP" sz="800" b="1" dirty="0">
              <a:latin typeface="Meiryo" panose="020B0604030504040204" pitchFamily="34" charset="-128"/>
              <a:ea typeface="Meiryo" panose="020B0604030504040204" pitchFamily="34" charset="-128"/>
            </a:endParaRPr>
          </a:p>
          <a:p>
            <a:pPr algn="ctr"/>
            <a:r>
              <a:rPr lang="ja-JP" altLang="en-US" sz="800" b="1">
                <a:latin typeface="Meiryo" panose="020B0604030504040204" pitchFamily="34" charset="-128"/>
                <a:ea typeface="Meiryo" panose="020B0604030504040204" pitchFamily="34" charset="-128"/>
              </a:rPr>
              <a:t>メリットも期待</a:t>
            </a:r>
          </a:p>
        </p:txBody>
      </p:sp>
      <p:sp>
        <p:nvSpPr>
          <p:cNvPr id="125" name="正方形/長方形 124">
            <a:extLst>
              <a:ext uri="{FF2B5EF4-FFF2-40B4-BE49-F238E27FC236}">
                <a16:creationId xmlns:a16="http://schemas.microsoft.com/office/drawing/2014/main" id="{36178A67-141C-0FC8-A0C1-65050B38055F}"/>
              </a:ext>
            </a:extLst>
          </p:cNvPr>
          <p:cNvSpPr/>
          <p:nvPr/>
        </p:nvSpPr>
        <p:spPr>
          <a:xfrm>
            <a:off x="649739" y="6069739"/>
            <a:ext cx="800219" cy="338554"/>
          </a:xfrm>
          <a:prstGeom prst="rect">
            <a:avLst/>
          </a:prstGeom>
        </p:spPr>
        <p:txBody>
          <a:bodyPr wrap="none">
            <a:spAutoFit/>
          </a:bodyPr>
          <a:lstStyle/>
          <a:p>
            <a:pPr algn="ctr"/>
            <a:r>
              <a:rPr lang="ja-JP" altLang="en-US" sz="800" b="1" dirty="0">
                <a:latin typeface="Meiryo" panose="020B0604030504040204" pitchFamily="34" charset="-128"/>
                <a:ea typeface="Meiryo" panose="020B0604030504040204" pitchFamily="34" charset="-128"/>
              </a:rPr>
              <a:t>住宅を</a:t>
            </a:r>
            <a:endParaRPr lang="en-US" altLang="ja-JP" sz="800" b="1" dirty="0">
              <a:latin typeface="Meiryo" panose="020B0604030504040204" pitchFamily="34" charset="-128"/>
              <a:ea typeface="Meiryo" panose="020B0604030504040204" pitchFamily="34" charset="-128"/>
            </a:endParaRPr>
          </a:p>
          <a:p>
            <a:pPr algn="ctr"/>
            <a:r>
              <a:rPr lang="ja-JP" altLang="en-US" sz="800" b="1" dirty="0">
                <a:latin typeface="Meiryo" panose="020B0604030504040204" pitchFamily="34" charset="-128"/>
                <a:ea typeface="Meiryo" panose="020B0604030504040204" pitchFamily="34" charset="-128"/>
              </a:rPr>
              <a:t>長持ちさせる</a:t>
            </a:r>
          </a:p>
        </p:txBody>
      </p:sp>
      <p:sp>
        <p:nvSpPr>
          <p:cNvPr id="126" name="正方形/長方形 125">
            <a:extLst>
              <a:ext uri="{FF2B5EF4-FFF2-40B4-BE49-F238E27FC236}">
                <a16:creationId xmlns:a16="http://schemas.microsoft.com/office/drawing/2014/main" id="{1487BB69-5CCE-6B31-B07C-349D0E9F47BF}"/>
              </a:ext>
            </a:extLst>
          </p:cNvPr>
          <p:cNvSpPr/>
          <p:nvPr/>
        </p:nvSpPr>
        <p:spPr>
          <a:xfrm>
            <a:off x="1624371" y="6069739"/>
            <a:ext cx="1107996" cy="338554"/>
          </a:xfrm>
          <a:prstGeom prst="rect">
            <a:avLst/>
          </a:prstGeom>
        </p:spPr>
        <p:txBody>
          <a:bodyPr wrap="none">
            <a:spAutoFit/>
          </a:bodyPr>
          <a:lstStyle/>
          <a:p>
            <a:pPr algn="ctr"/>
            <a:r>
              <a:rPr lang="ja-JP" altLang="en-US" sz="800" b="1" dirty="0">
                <a:latin typeface="Meiryo" panose="020B0604030504040204" pitchFamily="34" charset="-128"/>
                <a:ea typeface="Meiryo" panose="020B0604030504040204" pitchFamily="34" charset="-128"/>
              </a:rPr>
              <a:t>「ヒートショック」</a:t>
            </a:r>
            <a:endParaRPr lang="en-US" altLang="ja-JP" sz="800" b="1" dirty="0">
              <a:latin typeface="Meiryo" panose="020B0604030504040204" pitchFamily="34" charset="-128"/>
              <a:ea typeface="Meiryo" panose="020B0604030504040204" pitchFamily="34" charset="-128"/>
            </a:endParaRPr>
          </a:p>
          <a:p>
            <a:pPr algn="ctr"/>
            <a:r>
              <a:rPr lang="ja-JP" altLang="en-US" sz="800" b="1" dirty="0">
                <a:latin typeface="Meiryo" panose="020B0604030504040204" pitchFamily="34" charset="-128"/>
                <a:ea typeface="Meiryo" panose="020B0604030504040204" pitchFamily="34" charset="-128"/>
              </a:rPr>
              <a:t>等のリスクを低減</a:t>
            </a:r>
          </a:p>
        </p:txBody>
      </p:sp>
      <p:cxnSp>
        <p:nvCxnSpPr>
          <p:cNvPr id="129" name="直線コネクタ 128">
            <a:extLst>
              <a:ext uri="{FF2B5EF4-FFF2-40B4-BE49-F238E27FC236}">
                <a16:creationId xmlns:a16="http://schemas.microsoft.com/office/drawing/2014/main" id="{8D8890B8-C80D-5464-FD25-6F5335C7B7DD}"/>
              </a:ext>
            </a:extLst>
          </p:cNvPr>
          <p:cNvCxnSpPr>
            <a:cxnSpLocks/>
          </p:cNvCxnSpPr>
          <p:nvPr/>
        </p:nvCxnSpPr>
        <p:spPr>
          <a:xfrm>
            <a:off x="567117" y="4145653"/>
            <a:ext cx="6419249"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1" name="テキスト ボックス 130">
            <a:extLst>
              <a:ext uri="{FF2B5EF4-FFF2-40B4-BE49-F238E27FC236}">
                <a16:creationId xmlns:a16="http://schemas.microsoft.com/office/drawing/2014/main" id="{8750A43B-68C3-90E5-2868-A2D656586080}"/>
              </a:ext>
            </a:extLst>
          </p:cNvPr>
          <p:cNvSpPr txBox="1"/>
          <p:nvPr/>
        </p:nvSpPr>
        <p:spPr>
          <a:xfrm>
            <a:off x="649313" y="7242837"/>
            <a:ext cx="2258186" cy="2716128"/>
          </a:xfrm>
          <a:prstGeom prst="rect">
            <a:avLst/>
          </a:prstGeom>
          <a:noFill/>
        </p:spPr>
        <p:txBody>
          <a:bodyPr wrap="square" rtlCol="0">
            <a:spAutoFit/>
          </a:bodyPr>
          <a:lstStyle/>
          <a:p>
            <a:pPr algn="just">
              <a:lnSpc>
                <a:spcPct val="120000"/>
              </a:lnSpc>
              <a:spcBef>
                <a:spcPts val="600"/>
              </a:spcBef>
            </a:pPr>
            <a:r>
              <a:rPr lang="ja-JP" altLang="en-US" sz="1000" kern="0" spc="-50" dirty="0">
                <a:latin typeface="Meiryo" panose="020B0604030504040204" pitchFamily="34" charset="-128"/>
                <a:ea typeface="Meiryo" panose="020B0604030504040204" pitchFamily="34" charset="-128"/>
              </a:rPr>
              <a:t>住宅の断熱性能を高めるためには</a:t>
            </a:r>
            <a:r>
              <a:rPr lang="ja-JP" altLang="en-US" sz="1000" kern="0" spc="-150" dirty="0">
                <a:latin typeface="Meiryo" panose="020B0604030504040204" pitchFamily="34" charset="-128"/>
                <a:ea typeface="Meiryo" panose="020B0604030504040204" pitchFamily="34" charset="-128"/>
              </a:rPr>
              <a:t>、</a:t>
            </a:r>
            <a:r>
              <a:rPr lang="ja-JP" altLang="en-US" sz="1000" kern="0" spc="-50" dirty="0">
                <a:latin typeface="Meiryo" panose="020B0604030504040204" pitchFamily="34" charset="-128"/>
                <a:ea typeface="Meiryo" panose="020B0604030504040204" pitchFamily="34" charset="-128"/>
              </a:rPr>
              <a:t>冬は家の中の暖かい空気や熱を外に逃がさない</a:t>
            </a:r>
            <a:r>
              <a:rPr lang="ja-JP" altLang="en-US" sz="1000" kern="0" spc="-150" dirty="0">
                <a:latin typeface="Meiryo" panose="020B0604030504040204" pitchFamily="34" charset="-128"/>
                <a:ea typeface="Meiryo" panose="020B0604030504040204" pitchFamily="34" charset="-128"/>
              </a:rPr>
              <a:t>、</a:t>
            </a:r>
            <a:r>
              <a:rPr lang="ja-JP" altLang="en-US" sz="1000" kern="0" spc="-50" dirty="0">
                <a:latin typeface="Meiryo" panose="020B0604030504040204" pitchFamily="34" charset="-128"/>
                <a:ea typeface="Meiryo" panose="020B0604030504040204" pitchFamily="34" charset="-128"/>
              </a:rPr>
              <a:t>夏は外の熱い空気や熱を家の中に入れないことが有効です。</a:t>
            </a:r>
          </a:p>
          <a:p>
            <a:pPr algn="just">
              <a:lnSpc>
                <a:spcPct val="120000"/>
              </a:lnSpc>
              <a:spcBef>
                <a:spcPts val="600"/>
              </a:spcBef>
            </a:pPr>
            <a:r>
              <a:rPr lang="ja-JP" altLang="en-US" sz="1000" kern="0" spc="-50" dirty="0">
                <a:latin typeface="Meiryo" panose="020B0604030504040204" pitchFamily="34" charset="-128"/>
                <a:ea typeface="Meiryo" panose="020B0604030504040204" pitchFamily="34" charset="-128"/>
              </a:rPr>
              <a:t>特に</a:t>
            </a:r>
            <a:r>
              <a:rPr lang="ja-JP" altLang="en-US" sz="1000" kern="0" spc="-150" dirty="0">
                <a:latin typeface="Meiryo" panose="020B0604030504040204" pitchFamily="34" charset="-128"/>
                <a:ea typeface="Meiryo" panose="020B0604030504040204" pitchFamily="34" charset="-128"/>
              </a:rPr>
              <a:t>、</a:t>
            </a:r>
            <a:r>
              <a:rPr lang="ja-JP" altLang="en-US" sz="1000" kern="0" spc="-50" dirty="0">
                <a:latin typeface="Meiryo" panose="020B0604030504040204" pitchFamily="34" charset="-128"/>
                <a:ea typeface="Meiryo" panose="020B0604030504040204" pitchFamily="34" charset="-128"/>
              </a:rPr>
              <a:t>窓等の開口部における熱の流失入は住宅全体の</a:t>
            </a:r>
            <a:r>
              <a:rPr lang="en-US" altLang="ja-JP" sz="1000" kern="0" spc="-50" dirty="0">
                <a:latin typeface="Meiryo" panose="020B0604030504040204" pitchFamily="34" charset="-128"/>
                <a:ea typeface="Meiryo" panose="020B0604030504040204" pitchFamily="34" charset="-128"/>
              </a:rPr>
              <a:t>6〜7</a:t>
            </a:r>
            <a:r>
              <a:rPr lang="ja-JP" altLang="en-US" sz="1000" kern="0" spc="-50" dirty="0">
                <a:latin typeface="Meiryo" panose="020B0604030504040204" pitchFamily="34" charset="-128"/>
                <a:ea typeface="Meiryo" panose="020B0604030504040204" pitchFamily="34" charset="-128"/>
              </a:rPr>
              <a:t>割に及び、大きな割合を占めるとされています。</a:t>
            </a:r>
          </a:p>
          <a:p>
            <a:pPr algn="just">
              <a:lnSpc>
                <a:spcPct val="120000"/>
              </a:lnSpc>
              <a:spcBef>
                <a:spcPts val="600"/>
              </a:spcBef>
            </a:pPr>
            <a:r>
              <a:rPr lang="ja-JP" altLang="en-US" sz="1000" kern="0" spc="-50" dirty="0">
                <a:latin typeface="Meiryo" panose="020B0604030504040204" pitchFamily="34" charset="-128"/>
                <a:ea typeface="Meiryo" panose="020B0604030504040204" pitchFamily="34" charset="-128"/>
              </a:rPr>
              <a:t>これは日本の住宅の窓の約</a:t>
            </a:r>
            <a:r>
              <a:rPr lang="en-US" altLang="ja-JP" sz="1000" kern="0" spc="-50" dirty="0">
                <a:latin typeface="Meiryo" panose="020B0604030504040204" pitchFamily="34" charset="-128"/>
                <a:ea typeface="Meiryo" panose="020B0604030504040204" pitchFamily="34" charset="-128"/>
              </a:rPr>
              <a:t>7</a:t>
            </a:r>
            <a:r>
              <a:rPr lang="ja-JP" altLang="en-US" sz="1000" kern="0" spc="-50" dirty="0">
                <a:latin typeface="Meiryo" panose="020B0604030504040204" pitchFamily="34" charset="-128"/>
                <a:ea typeface="Meiryo" panose="020B0604030504040204" pitchFamily="34" charset="-128"/>
              </a:rPr>
              <a:t>割が、熱の流失入量が大きい「アルミサッシ＋単</a:t>
            </a:r>
            <a:r>
              <a:rPr lang="ja-JP" altLang="en-US" sz="1000" kern="0" spc="-300" dirty="0">
                <a:latin typeface="Meiryo" panose="020B0604030504040204" pitchFamily="34" charset="-128"/>
                <a:ea typeface="Meiryo" panose="020B0604030504040204" pitchFamily="34" charset="-128"/>
              </a:rPr>
              <a:t>層</a:t>
            </a:r>
            <a:r>
              <a:rPr lang="ja-JP" altLang="en-US" sz="1000" kern="0" spc="-50" dirty="0">
                <a:latin typeface="Meiryo" panose="020B0604030504040204" pitchFamily="34" charset="-128"/>
                <a:ea typeface="Meiryo" panose="020B0604030504040204" pitchFamily="34" charset="-128"/>
              </a:rPr>
              <a:t>（</a:t>
            </a:r>
            <a:r>
              <a:rPr lang="en-US" altLang="ja-JP" sz="1000" kern="0" spc="-50" dirty="0">
                <a:latin typeface="Meiryo" panose="020B0604030504040204" pitchFamily="34" charset="-128"/>
                <a:ea typeface="Meiryo" panose="020B0604030504040204" pitchFamily="34" charset="-128"/>
              </a:rPr>
              <a:t>1</a:t>
            </a:r>
            <a:r>
              <a:rPr lang="ja-JP" altLang="en-US" sz="1000" kern="0" spc="-50" dirty="0">
                <a:latin typeface="Meiryo" panose="020B0604030504040204" pitchFamily="34" charset="-128"/>
                <a:ea typeface="Meiryo" panose="020B0604030504040204" pitchFamily="34" charset="-128"/>
              </a:rPr>
              <a:t>枚</a:t>
            </a:r>
            <a:r>
              <a:rPr lang="ja-JP" altLang="en-US" sz="1000" kern="0" spc="-300" dirty="0">
                <a:latin typeface="Meiryo" panose="020B0604030504040204" pitchFamily="34" charset="-128"/>
                <a:ea typeface="Meiryo" panose="020B0604030504040204" pitchFamily="34" charset="-128"/>
              </a:rPr>
              <a:t>）</a:t>
            </a:r>
            <a:r>
              <a:rPr lang="ja-JP" altLang="en-US" sz="1000" kern="0" spc="-50" dirty="0">
                <a:latin typeface="Meiryo" panose="020B0604030504040204" pitchFamily="34" charset="-128"/>
                <a:ea typeface="Meiryo" panose="020B0604030504040204" pitchFamily="34" charset="-128"/>
              </a:rPr>
              <a:t>ガラス」の組み合わせであることが原因とされています。</a:t>
            </a:r>
          </a:p>
          <a:p>
            <a:pPr algn="just">
              <a:lnSpc>
                <a:spcPct val="120000"/>
              </a:lnSpc>
              <a:spcBef>
                <a:spcPts val="600"/>
              </a:spcBef>
            </a:pPr>
            <a:r>
              <a:rPr lang="ja-JP" altLang="en-US" sz="1000" kern="0" spc="-50" dirty="0">
                <a:latin typeface="Meiryo" panose="020B0604030504040204" pitchFamily="34" charset="-128"/>
                <a:ea typeface="Meiryo" panose="020B0604030504040204" pitchFamily="34" charset="-128"/>
              </a:rPr>
              <a:t>住宅の窓を高断熱の窓に改修することで</a:t>
            </a:r>
            <a:r>
              <a:rPr lang="ja-JP" altLang="en-US" sz="1000" kern="0" spc="-300" dirty="0">
                <a:latin typeface="Meiryo" panose="020B0604030504040204" pitchFamily="34" charset="-128"/>
                <a:ea typeface="Meiryo" panose="020B0604030504040204" pitchFamily="34" charset="-128"/>
              </a:rPr>
              <a:t>、</a:t>
            </a:r>
            <a:r>
              <a:rPr lang="ja-JP" altLang="en-US" sz="1000" kern="0" spc="-50" dirty="0">
                <a:latin typeface="Meiryo" panose="020B0604030504040204" pitchFamily="34" charset="-128"/>
                <a:ea typeface="Meiryo" panose="020B0604030504040204" pitchFamily="34" charset="-128"/>
              </a:rPr>
              <a:t>高い省エネ効果が期待できます。</a:t>
            </a:r>
          </a:p>
        </p:txBody>
      </p:sp>
      <p:sp>
        <p:nvSpPr>
          <p:cNvPr id="132" name="テキスト ボックス 131">
            <a:extLst>
              <a:ext uri="{FF2B5EF4-FFF2-40B4-BE49-F238E27FC236}">
                <a16:creationId xmlns:a16="http://schemas.microsoft.com/office/drawing/2014/main" id="{93131501-DDDA-C167-D458-0F6D9B57CA06}"/>
              </a:ext>
            </a:extLst>
          </p:cNvPr>
          <p:cNvSpPr txBox="1"/>
          <p:nvPr/>
        </p:nvSpPr>
        <p:spPr>
          <a:xfrm>
            <a:off x="2240156" y="10207864"/>
            <a:ext cx="4794169" cy="207749"/>
          </a:xfrm>
          <a:prstGeom prst="rect">
            <a:avLst/>
          </a:prstGeom>
          <a:noFill/>
        </p:spPr>
        <p:txBody>
          <a:bodyPr wrap="square" rtlCol="0">
            <a:spAutoFit/>
          </a:bodyPr>
          <a:lstStyle/>
          <a:p>
            <a:r>
              <a:rPr lang="ja-JP" altLang="en-US" sz="750" dirty="0">
                <a:latin typeface="Meiryo" panose="020B0604030504040204" pitchFamily="34" charset="-128"/>
                <a:ea typeface="Meiryo" panose="020B0604030504040204" pitchFamily="34" charset="-128"/>
              </a:rPr>
              <a:t>参照：一般社団法人日本建材・住宅設備産業協会 </a:t>
            </a:r>
            <a:r>
              <a:rPr lang="en-US" altLang="ja-JP" sz="750" dirty="0">
                <a:latin typeface="Meiryo" panose="020B0604030504040204" pitchFamily="34" charset="-128"/>
                <a:ea typeface="Meiryo" panose="020B0604030504040204" pitchFamily="34" charset="-128"/>
              </a:rPr>
              <a:t>/ </a:t>
            </a:r>
            <a:r>
              <a:rPr lang="ja-JP" altLang="en-US" sz="750" dirty="0">
                <a:latin typeface="Meiryo" panose="020B0604030504040204" pitchFamily="34" charset="-128"/>
                <a:ea typeface="Meiryo" panose="020B0604030504040204" pitchFamily="34" charset="-128"/>
              </a:rPr>
              <a:t>平成</a:t>
            </a:r>
            <a:r>
              <a:rPr lang="en-US" altLang="ja-JP" sz="750" dirty="0">
                <a:latin typeface="Meiryo" panose="020B0604030504040204" pitchFamily="34" charset="-128"/>
                <a:ea typeface="Meiryo" panose="020B0604030504040204" pitchFamily="34" charset="-128"/>
              </a:rPr>
              <a:t>11</a:t>
            </a:r>
            <a:r>
              <a:rPr lang="ja-JP" altLang="en-US" sz="750" dirty="0">
                <a:latin typeface="Meiryo" panose="020B0604030504040204" pitchFamily="34" charset="-128"/>
                <a:ea typeface="Meiryo" panose="020B0604030504040204" pitchFamily="34" charset="-128"/>
              </a:rPr>
              <a:t>年省エネ基準レベルの断熱性能の住宅での試算例</a:t>
            </a:r>
          </a:p>
        </p:txBody>
      </p:sp>
      <p:pic>
        <p:nvPicPr>
          <p:cNvPr id="133" name="図 132">
            <a:extLst>
              <a:ext uri="{FF2B5EF4-FFF2-40B4-BE49-F238E27FC236}">
                <a16:creationId xmlns:a16="http://schemas.microsoft.com/office/drawing/2014/main" id="{D083B085-7C33-241F-9FE0-8566FE5D812F}"/>
              </a:ext>
            </a:extLst>
          </p:cNvPr>
          <p:cNvPicPr>
            <a:picLocks noChangeAspect="1"/>
          </p:cNvPicPr>
          <p:nvPr/>
        </p:nvPicPr>
        <p:blipFill>
          <a:blip r:embed="rId10"/>
          <a:stretch>
            <a:fillRect/>
          </a:stretch>
        </p:blipFill>
        <p:spPr>
          <a:xfrm>
            <a:off x="3147564" y="7214356"/>
            <a:ext cx="3817650" cy="1350861"/>
          </a:xfrm>
          <a:prstGeom prst="rect">
            <a:avLst/>
          </a:prstGeom>
        </p:spPr>
      </p:pic>
      <p:pic>
        <p:nvPicPr>
          <p:cNvPr id="134" name="図 133">
            <a:extLst>
              <a:ext uri="{FF2B5EF4-FFF2-40B4-BE49-F238E27FC236}">
                <a16:creationId xmlns:a16="http://schemas.microsoft.com/office/drawing/2014/main" id="{F7FD68AD-2337-5578-F42B-EB35995F0646}"/>
              </a:ext>
            </a:extLst>
          </p:cNvPr>
          <p:cNvPicPr>
            <a:picLocks noChangeAspect="1"/>
          </p:cNvPicPr>
          <p:nvPr/>
        </p:nvPicPr>
        <p:blipFill>
          <a:blip r:embed="rId11"/>
          <a:stretch>
            <a:fillRect/>
          </a:stretch>
        </p:blipFill>
        <p:spPr>
          <a:xfrm>
            <a:off x="3147564" y="8667617"/>
            <a:ext cx="3817650" cy="1350861"/>
          </a:xfrm>
          <a:prstGeom prst="rect">
            <a:avLst/>
          </a:prstGeom>
        </p:spPr>
      </p:pic>
      <p:grpSp>
        <p:nvGrpSpPr>
          <p:cNvPr id="22" name="グループ化 21">
            <a:extLst>
              <a:ext uri="{FF2B5EF4-FFF2-40B4-BE49-F238E27FC236}">
                <a16:creationId xmlns:a16="http://schemas.microsoft.com/office/drawing/2014/main" id="{E3B2B739-6494-166F-C652-0F7270E36DBE}"/>
              </a:ext>
            </a:extLst>
          </p:cNvPr>
          <p:cNvGrpSpPr/>
          <p:nvPr/>
        </p:nvGrpSpPr>
        <p:grpSpPr>
          <a:xfrm>
            <a:off x="5359055" y="3059629"/>
            <a:ext cx="1627311" cy="987879"/>
            <a:chOff x="5348285" y="3031275"/>
            <a:chExt cx="1627311" cy="1016234"/>
          </a:xfrm>
        </p:grpSpPr>
        <p:pic>
          <p:nvPicPr>
            <p:cNvPr id="8" name="図 7">
              <a:extLst>
                <a:ext uri="{FF2B5EF4-FFF2-40B4-BE49-F238E27FC236}">
                  <a16:creationId xmlns:a16="http://schemas.microsoft.com/office/drawing/2014/main" id="{01DAF62B-D4CA-9977-0D1E-6B49B02C7A62}"/>
                </a:ext>
              </a:extLst>
            </p:cNvPr>
            <p:cNvPicPr>
              <a:picLocks noChangeAspect="1"/>
            </p:cNvPicPr>
            <p:nvPr/>
          </p:nvPicPr>
          <p:blipFill>
            <a:blip r:embed="rId12"/>
            <a:stretch>
              <a:fillRect/>
            </a:stretch>
          </p:blipFill>
          <p:spPr>
            <a:xfrm>
              <a:off x="5353238" y="3069609"/>
              <a:ext cx="1524000" cy="977900"/>
            </a:xfrm>
            <a:prstGeom prst="rect">
              <a:avLst/>
            </a:prstGeom>
          </p:spPr>
        </p:pic>
        <p:sp>
          <p:nvSpPr>
            <p:cNvPr id="128" name="正方形/長方形 127">
              <a:extLst>
                <a:ext uri="{FF2B5EF4-FFF2-40B4-BE49-F238E27FC236}">
                  <a16:creationId xmlns:a16="http://schemas.microsoft.com/office/drawing/2014/main" id="{BC05E155-4521-1A82-87C6-1234A203E48C}"/>
                </a:ext>
              </a:extLst>
            </p:cNvPr>
            <p:cNvSpPr/>
            <p:nvPr/>
          </p:nvSpPr>
          <p:spPr>
            <a:xfrm>
              <a:off x="5348285" y="3796996"/>
              <a:ext cx="1627311" cy="225126"/>
            </a:xfrm>
            <a:prstGeom prst="rect">
              <a:avLst/>
            </a:prstGeom>
          </p:spPr>
          <p:txBody>
            <a:bodyPr wrap="square">
              <a:spAutoFit/>
            </a:bodyPr>
            <a:lstStyle/>
            <a:p>
              <a:pPr algn="ctr"/>
              <a:r>
                <a:rPr lang="en" altLang="ja-JP" sz="863" b="1" dirty="0">
                  <a:latin typeface="Meiryo" panose="020B0604030504040204" pitchFamily="34" charset="-128"/>
                  <a:ea typeface="Meiryo" panose="020B0604030504040204" pitchFamily="34" charset="-128"/>
                </a:rPr>
                <a:t>CO</a:t>
              </a:r>
              <a:r>
                <a:rPr lang="en" altLang="ja-JP" sz="863" b="1" baseline="-25000" dirty="0">
                  <a:latin typeface="Meiryo" panose="020B0604030504040204" pitchFamily="34" charset="-128"/>
                  <a:ea typeface="Meiryo" panose="020B0604030504040204" pitchFamily="34" charset="-128"/>
                </a:rPr>
                <a:t>2</a:t>
              </a:r>
              <a:r>
                <a:rPr lang="ja-JP" altLang="en-US" sz="863" b="1">
                  <a:latin typeface="Meiryo" panose="020B0604030504040204" pitchFamily="34" charset="-128"/>
                  <a:ea typeface="Meiryo" panose="020B0604030504040204" pitchFamily="34" charset="-128"/>
                </a:rPr>
                <a:t>排出量削減への貢献</a:t>
              </a:r>
              <a:endParaRPr lang="ja-JP" altLang="en-US" sz="800" b="1">
                <a:latin typeface="Meiryo" panose="020B0604030504040204" pitchFamily="34" charset="-128"/>
                <a:ea typeface="Meiryo" panose="020B0604030504040204" pitchFamily="34" charset="-128"/>
              </a:endParaRPr>
            </a:p>
          </p:txBody>
        </p:sp>
        <p:pic>
          <p:nvPicPr>
            <p:cNvPr id="135" name="図 134">
              <a:extLst>
                <a:ext uri="{FF2B5EF4-FFF2-40B4-BE49-F238E27FC236}">
                  <a16:creationId xmlns:a16="http://schemas.microsoft.com/office/drawing/2014/main" id="{29F8B8A6-3F71-BC88-6196-D1E6530C77E8}"/>
                </a:ext>
              </a:extLst>
            </p:cNvPr>
            <p:cNvPicPr>
              <a:picLocks noChangeAspect="1"/>
            </p:cNvPicPr>
            <p:nvPr/>
          </p:nvPicPr>
          <p:blipFill rotWithShape="1">
            <a:blip r:embed="rId13"/>
            <a:srcRect l="11133" t="16770" r="8591" b="20246"/>
            <a:stretch/>
          </p:blipFill>
          <p:spPr>
            <a:xfrm>
              <a:off x="5456958" y="3031275"/>
              <a:ext cx="1405537" cy="843302"/>
            </a:xfrm>
            <a:prstGeom prst="rect">
              <a:avLst/>
            </a:prstGeom>
          </p:spPr>
        </p:pic>
      </p:grpSp>
      <p:grpSp>
        <p:nvGrpSpPr>
          <p:cNvPr id="7" name="グループ化 6">
            <a:extLst>
              <a:ext uri="{FF2B5EF4-FFF2-40B4-BE49-F238E27FC236}">
                <a16:creationId xmlns:a16="http://schemas.microsoft.com/office/drawing/2014/main" id="{4B301C01-96E5-183B-2361-878E4BDECAC4}"/>
              </a:ext>
            </a:extLst>
          </p:cNvPr>
          <p:cNvGrpSpPr/>
          <p:nvPr/>
        </p:nvGrpSpPr>
        <p:grpSpPr>
          <a:xfrm>
            <a:off x="3711405" y="3059630"/>
            <a:ext cx="1627311" cy="987879"/>
            <a:chOff x="3711405" y="3031274"/>
            <a:chExt cx="1627311" cy="1016235"/>
          </a:xfrm>
        </p:grpSpPr>
        <p:pic>
          <p:nvPicPr>
            <p:cNvPr id="6" name="図 5">
              <a:extLst>
                <a:ext uri="{FF2B5EF4-FFF2-40B4-BE49-F238E27FC236}">
                  <a16:creationId xmlns:a16="http://schemas.microsoft.com/office/drawing/2014/main" id="{9628A881-EDCC-F8FE-F903-DEC354B482B5}"/>
                </a:ext>
              </a:extLst>
            </p:cNvPr>
            <p:cNvPicPr>
              <a:picLocks noChangeAspect="1"/>
            </p:cNvPicPr>
            <p:nvPr/>
          </p:nvPicPr>
          <p:blipFill>
            <a:blip r:embed="rId12"/>
            <a:stretch>
              <a:fillRect/>
            </a:stretch>
          </p:blipFill>
          <p:spPr>
            <a:xfrm>
              <a:off x="3744746" y="3069609"/>
              <a:ext cx="1524000" cy="977900"/>
            </a:xfrm>
            <a:prstGeom prst="rect">
              <a:avLst/>
            </a:prstGeom>
          </p:spPr>
        </p:pic>
        <p:sp>
          <p:nvSpPr>
            <p:cNvPr id="127" name="正方形/長方形 126">
              <a:extLst>
                <a:ext uri="{FF2B5EF4-FFF2-40B4-BE49-F238E27FC236}">
                  <a16:creationId xmlns:a16="http://schemas.microsoft.com/office/drawing/2014/main" id="{2CDC9384-325B-1B1E-DD68-9B4C27FCF641}"/>
                </a:ext>
              </a:extLst>
            </p:cNvPr>
            <p:cNvSpPr/>
            <p:nvPr/>
          </p:nvSpPr>
          <p:spPr>
            <a:xfrm>
              <a:off x="3711405" y="3796996"/>
              <a:ext cx="1627311" cy="225126"/>
            </a:xfrm>
            <a:prstGeom prst="rect">
              <a:avLst/>
            </a:prstGeom>
          </p:spPr>
          <p:txBody>
            <a:bodyPr wrap="square">
              <a:spAutoFit/>
            </a:bodyPr>
            <a:lstStyle/>
            <a:p>
              <a:pPr algn="ctr"/>
              <a:r>
                <a:rPr lang="ja-JP" altLang="en-US" sz="863" b="1" dirty="0">
                  <a:latin typeface="Meiryo" panose="020B0604030504040204" pitchFamily="34" charset="-128"/>
                  <a:ea typeface="Meiryo" panose="020B0604030504040204" pitchFamily="34" charset="-128"/>
                </a:rPr>
                <a:t>エネルギー価格高騰への対応</a:t>
              </a:r>
              <a:endParaRPr lang="ja-JP" altLang="en-US" sz="800" b="1" dirty="0">
                <a:latin typeface="Meiryo" panose="020B0604030504040204" pitchFamily="34" charset="-128"/>
                <a:ea typeface="Meiryo" panose="020B0604030504040204" pitchFamily="34" charset="-128"/>
              </a:endParaRPr>
            </a:p>
          </p:txBody>
        </p:sp>
        <p:pic>
          <p:nvPicPr>
            <p:cNvPr id="136" name="図 135">
              <a:extLst>
                <a:ext uri="{FF2B5EF4-FFF2-40B4-BE49-F238E27FC236}">
                  <a16:creationId xmlns:a16="http://schemas.microsoft.com/office/drawing/2014/main" id="{48F05F19-9682-6C09-C9A9-6559854C495F}"/>
                </a:ext>
              </a:extLst>
            </p:cNvPr>
            <p:cNvPicPr>
              <a:picLocks noChangeAspect="1"/>
            </p:cNvPicPr>
            <p:nvPr/>
          </p:nvPicPr>
          <p:blipFill rotWithShape="1">
            <a:blip r:embed="rId14"/>
            <a:srcRect l="19717" t="17668" r="28665" b="23724"/>
            <a:stretch/>
          </p:blipFill>
          <p:spPr>
            <a:xfrm>
              <a:off x="4162005" y="3031274"/>
              <a:ext cx="670046" cy="843304"/>
            </a:xfrm>
            <a:prstGeom prst="rect">
              <a:avLst/>
            </a:prstGeom>
          </p:spPr>
        </p:pic>
      </p:grpSp>
      <p:pic>
        <p:nvPicPr>
          <p:cNvPr id="137" name="図 136">
            <a:extLst>
              <a:ext uri="{FF2B5EF4-FFF2-40B4-BE49-F238E27FC236}">
                <a16:creationId xmlns:a16="http://schemas.microsoft.com/office/drawing/2014/main" id="{93AA2B30-4828-579E-B599-1CAC71E7DD45}"/>
              </a:ext>
            </a:extLst>
          </p:cNvPr>
          <p:cNvPicPr>
            <a:picLocks noChangeAspect="1"/>
          </p:cNvPicPr>
          <p:nvPr/>
        </p:nvPicPr>
        <p:blipFill rotWithShape="1">
          <a:blip r:embed="rId15"/>
          <a:srcRect l="21635" t="25785" r="26287" b="22338"/>
          <a:stretch/>
        </p:blipFill>
        <p:spPr>
          <a:xfrm>
            <a:off x="2283105" y="4337941"/>
            <a:ext cx="884947" cy="678256"/>
          </a:xfrm>
          <a:prstGeom prst="rect">
            <a:avLst/>
          </a:prstGeom>
        </p:spPr>
      </p:pic>
      <p:pic>
        <p:nvPicPr>
          <p:cNvPr id="138" name="図 137">
            <a:extLst>
              <a:ext uri="{FF2B5EF4-FFF2-40B4-BE49-F238E27FC236}">
                <a16:creationId xmlns:a16="http://schemas.microsoft.com/office/drawing/2014/main" id="{0551A84D-BD55-40A2-DF9A-DF2900820EAF}"/>
              </a:ext>
            </a:extLst>
          </p:cNvPr>
          <p:cNvPicPr>
            <a:picLocks noChangeAspect="1"/>
          </p:cNvPicPr>
          <p:nvPr/>
        </p:nvPicPr>
        <p:blipFill rotWithShape="1">
          <a:blip r:embed="rId16"/>
          <a:srcRect l="18670" t="26234" r="21436" b="19949"/>
          <a:stretch/>
        </p:blipFill>
        <p:spPr>
          <a:xfrm>
            <a:off x="1112321" y="4337940"/>
            <a:ext cx="976431" cy="670919"/>
          </a:xfrm>
          <a:prstGeom prst="rect">
            <a:avLst/>
          </a:prstGeom>
        </p:spPr>
      </p:pic>
      <p:pic>
        <p:nvPicPr>
          <p:cNvPr id="139" name="図 138">
            <a:extLst>
              <a:ext uri="{FF2B5EF4-FFF2-40B4-BE49-F238E27FC236}">
                <a16:creationId xmlns:a16="http://schemas.microsoft.com/office/drawing/2014/main" id="{64FB6940-D63E-D78F-6362-0544C02CE7A8}"/>
              </a:ext>
            </a:extLst>
          </p:cNvPr>
          <p:cNvPicPr>
            <a:picLocks noChangeAspect="1"/>
          </p:cNvPicPr>
          <p:nvPr/>
        </p:nvPicPr>
        <p:blipFill rotWithShape="1">
          <a:blip r:embed="rId17"/>
          <a:srcRect l="21896" t="17979" r="21151" b="13769"/>
          <a:stretch/>
        </p:blipFill>
        <p:spPr>
          <a:xfrm>
            <a:off x="616215" y="5322297"/>
            <a:ext cx="892958" cy="823346"/>
          </a:xfrm>
          <a:prstGeom prst="rect">
            <a:avLst/>
          </a:prstGeom>
        </p:spPr>
      </p:pic>
      <p:pic>
        <p:nvPicPr>
          <p:cNvPr id="140" name="図 139">
            <a:extLst>
              <a:ext uri="{FF2B5EF4-FFF2-40B4-BE49-F238E27FC236}">
                <a16:creationId xmlns:a16="http://schemas.microsoft.com/office/drawing/2014/main" id="{9A742A7A-0C8D-CDE9-2511-D50DCDCD4F17}"/>
              </a:ext>
            </a:extLst>
          </p:cNvPr>
          <p:cNvPicPr>
            <a:picLocks noChangeAspect="1"/>
          </p:cNvPicPr>
          <p:nvPr/>
        </p:nvPicPr>
        <p:blipFill rotWithShape="1">
          <a:blip r:embed="rId18"/>
          <a:srcRect l="22962" r="21505"/>
          <a:stretch/>
        </p:blipFill>
        <p:spPr>
          <a:xfrm>
            <a:off x="2965837" y="5254433"/>
            <a:ext cx="630926" cy="874147"/>
          </a:xfrm>
          <a:prstGeom prst="rect">
            <a:avLst/>
          </a:prstGeom>
        </p:spPr>
      </p:pic>
      <p:pic>
        <p:nvPicPr>
          <p:cNvPr id="141" name="図 140">
            <a:extLst>
              <a:ext uri="{FF2B5EF4-FFF2-40B4-BE49-F238E27FC236}">
                <a16:creationId xmlns:a16="http://schemas.microsoft.com/office/drawing/2014/main" id="{E0F15CD4-645B-8E4C-F3FB-E83396476092}"/>
              </a:ext>
            </a:extLst>
          </p:cNvPr>
          <p:cNvPicPr>
            <a:picLocks noChangeAspect="1"/>
          </p:cNvPicPr>
          <p:nvPr/>
        </p:nvPicPr>
        <p:blipFill rotWithShape="1">
          <a:blip r:embed="rId19"/>
          <a:srcRect l="21129" t="14248" r="19494" b="13577"/>
          <a:stretch/>
        </p:blipFill>
        <p:spPr>
          <a:xfrm>
            <a:off x="1760103" y="5337293"/>
            <a:ext cx="851267" cy="791288"/>
          </a:xfrm>
          <a:prstGeom prst="rect">
            <a:avLst/>
          </a:prstGeom>
        </p:spPr>
      </p:pic>
      <p:sp>
        <p:nvSpPr>
          <p:cNvPr id="144" name="テキスト ボックス 143">
            <a:extLst>
              <a:ext uri="{FF2B5EF4-FFF2-40B4-BE49-F238E27FC236}">
                <a16:creationId xmlns:a16="http://schemas.microsoft.com/office/drawing/2014/main" id="{15996FD7-626A-2DC0-981F-3E92CD149DBF}"/>
              </a:ext>
            </a:extLst>
          </p:cNvPr>
          <p:cNvSpPr txBox="1"/>
          <p:nvPr/>
        </p:nvSpPr>
        <p:spPr>
          <a:xfrm>
            <a:off x="3971744" y="5126181"/>
            <a:ext cx="2329996" cy="1082604"/>
          </a:xfrm>
          <a:prstGeom prst="rect">
            <a:avLst/>
          </a:prstGeom>
          <a:noFill/>
        </p:spPr>
        <p:txBody>
          <a:bodyPr wrap="square" rtlCol="0">
            <a:spAutoFit/>
          </a:bodyPr>
          <a:lstStyle/>
          <a:p>
            <a:pPr algn="just">
              <a:lnSpc>
                <a:spcPct val="120000"/>
              </a:lnSpc>
            </a:pPr>
            <a:r>
              <a:rPr lang="ja-JP" altLang="en-US" sz="900" dirty="0">
                <a:latin typeface="Meiryo" panose="020B0604030504040204" pitchFamily="34" charset="-128"/>
                <a:ea typeface="Meiryo" panose="020B0604030504040204" pitchFamily="34" charset="-128"/>
              </a:rPr>
              <a:t>＜参考＞</a:t>
            </a:r>
            <a:endParaRPr lang="en-US" altLang="ja-JP" sz="900" dirty="0">
              <a:latin typeface="Meiryo" panose="020B0604030504040204" pitchFamily="34" charset="-128"/>
              <a:ea typeface="Meiryo" panose="020B0604030504040204" pitchFamily="34" charset="-128"/>
            </a:endParaRPr>
          </a:p>
          <a:p>
            <a:pPr algn="just">
              <a:lnSpc>
                <a:spcPct val="120000"/>
              </a:lnSpc>
            </a:pPr>
            <a:r>
              <a:rPr lang="ja-JP" altLang="en-US" sz="900" dirty="0">
                <a:latin typeface="Meiryo" panose="020B0604030504040204" pitchFamily="34" charset="-128"/>
                <a:ea typeface="Meiryo" panose="020B0604030504040204" pitchFamily="34" charset="-128"/>
              </a:rPr>
              <a:t>省エネ住宅で節約できる年間の光熱費、住宅の断熱化による健康への好影響</a:t>
            </a:r>
            <a:endParaRPr lang="en-US" altLang="ja-JP" sz="900" dirty="0">
              <a:latin typeface="Meiryo" panose="020B0604030504040204" pitchFamily="34" charset="-128"/>
              <a:ea typeface="Meiryo" panose="020B0604030504040204" pitchFamily="34" charset="-128"/>
            </a:endParaRPr>
          </a:p>
          <a:p>
            <a:pPr algn="just">
              <a:lnSpc>
                <a:spcPct val="120000"/>
              </a:lnSpc>
            </a:pPr>
            <a:endParaRPr lang="en-US" altLang="ja-JP" sz="900" dirty="0">
              <a:latin typeface="Meiryo" panose="020B0604030504040204" pitchFamily="34" charset="-128"/>
              <a:ea typeface="Meiryo" panose="020B0604030504040204" pitchFamily="34" charset="-128"/>
            </a:endParaRPr>
          </a:p>
          <a:p>
            <a:pPr algn="just">
              <a:lnSpc>
                <a:spcPct val="120000"/>
              </a:lnSpc>
            </a:pPr>
            <a:endParaRPr lang="en-US" altLang="ja-JP" sz="900" dirty="0">
              <a:latin typeface="Meiryo" panose="020B0604030504040204" pitchFamily="34" charset="-128"/>
              <a:ea typeface="Meiryo" panose="020B0604030504040204" pitchFamily="34" charset="-128"/>
            </a:endParaRPr>
          </a:p>
          <a:p>
            <a:pPr algn="just">
              <a:lnSpc>
                <a:spcPct val="120000"/>
              </a:lnSpc>
            </a:pPr>
            <a:r>
              <a:rPr lang="ja-JP" altLang="en-US" sz="900" dirty="0">
                <a:latin typeface="Meiryo" panose="020B0604030504040204" pitchFamily="34" charset="-128"/>
                <a:ea typeface="Meiryo" panose="020B0604030504040204" pitchFamily="34" charset="-128"/>
              </a:rPr>
              <a:t>省エネで健康・快適な住まいづくりを！</a:t>
            </a:r>
          </a:p>
        </p:txBody>
      </p:sp>
      <p:pic>
        <p:nvPicPr>
          <p:cNvPr id="145" name="図 144" descr="QR コード&#10;&#10;自動的に生成された説明">
            <a:extLst>
              <a:ext uri="{FF2B5EF4-FFF2-40B4-BE49-F238E27FC236}">
                <a16:creationId xmlns:a16="http://schemas.microsoft.com/office/drawing/2014/main" id="{714D6CF1-BC8E-8151-F15E-1B66056653F4}"/>
              </a:ext>
            </a:extLst>
          </p:cNvPr>
          <p:cNvPicPr>
            <a:picLocks noChangeAspect="1"/>
          </p:cNvPicPr>
          <p:nvPr/>
        </p:nvPicPr>
        <p:blipFill>
          <a:blip r:embed="rId20"/>
          <a:stretch>
            <a:fillRect/>
          </a:stretch>
        </p:blipFill>
        <p:spPr>
          <a:xfrm>
            <a:off x="6227947" y="5865920"/>
            <a:ext cx="492357" cy="492357"/>
          </a:xfrm>
          <a:prstGeom prst="rect">
            <a:avLst/>
          </a:prstGeom>
        </p:spPr>
      </p:pic>
      <p:sp>
        <p:nvSpPr>
          <p:cNvPr id="146" name="吹き出し: 四角形 81">
            <a:extLst>
              <a:ext uri="{FF2B5EF4-FFF2-40B4-BE49-F238E27FC236}">
                <a16:creationId xmlns:a16="http://schemas.microsoft.com/office/drawing/2014/main" id="{792947CD-1DC2-B640-6A3B-9AD048B2C228}"/>
              </a:ext>
            </a:extLst>
          </p:cNvPr>
          <p:cNvSpPr/>
          <p:nvPr/>
        </p:nvSpPr>
        <p:spPr>
          <a:xfrm>
            <a:off x="7970060" y="4490977"/>
            <a:ext cx="3974876" cy="2001662"/>
          </a:xfrm>
          <a:prstGeom prst="wedgeRectCallout">
            <a:avLst>
              <a:gd name="adj1" fmla="val -57447"/>
              <a:gd name="adj2" fmla="val 20263"/>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ja-JP" altLang="en-US" sz="1200" dirty="0">
                <a:solidFill>
                  <a:schemeClr val="tx1"/>
                </a:solidFill>
                <a:latin typeface="Meiryo" panose="020B0604030504040204" pitchFamily="34" charset="-128"/>
                <a:ea typeface="Meiryo" panose="020B0604030504040204" pitchFamily="34" charset="-128"/>
              </a:rPr>
              <a:t>＜参考＞</a:t>
            </a:r>
            <a:endParaRPr lang="en-US" altLang="ja-JP" sz="1200" dirty="0">
              <a:solidFill>
                <a:schemeClr val="tx1"/>
              </a:solidFill>
              <a:latin typeface="Meiryo" panose="020B0604030504040204" pitchFamily="34" charset="-128"/>
              <a:ea typeface="Meiryo" panose="020B0604030504040204" pitchFamily="34" charset="-128"/>
            </a:endParaRPr>
          </a:p>
          <a:p>
            <a:pPr algn="just">
              <a:lnSpc>
                <a:spcPct val="120000"/>
              </a:lnSpc>
            </a:pPr>
            <a:r>
              <a:rPr lang="ja-JP" altLang="en-US" sz="1200" dirty="0">
                <a:solidFill>
                  <a:schemeClr val="tx1"/>
                </a:solidFill>
                <a:latin typeface="Meiryo" panose="020B0604030504040204" pitchFamily="34" charset="-128"/>
                <a:ea typeface="Meiryo" panose="020B0604030504040204" pitchFamily="34" charset="-128"/>
              </a:rPr>
              <a:t>省エネ住宅で節約できる年間の光熱費、住宅の断熱化による健康への好影響</a:t>
            </a:r>
            <a:endParaRPr lang="en-US" altLang="ja-JP" sz="1200" dirty="0">
              <a:solidFill>
                <a:schemeClr val="tx1"/>
              </a:solidFill>
              <a:latin typeface="Meiryo" panose="020B0604030504040204" pitchFamily="34" charset="-128"/>
              <a:ea typeface="Meiryo" panose="020B0604030504040204" pitchFamily="34" charset="-128"/>
            </a:endParaRPr>
          </a:p>
          <a:p>
            <a:pPr algn="just">
              <a:lnSpc>
                <a:spcPct val="120000"/>
              </a:lnSpc>
            </a:pPr>
            <a:r>
              <a:rPr lang="en-US" altLang="ja-JP" sz="1200" b="0" i="0" u="none" strike="noStrike" dirty="0">
                <a:effectLst/>
                <a:latin typeface="メイリオ" panose="020B0604030504040204" pitchFamily="50" charset="-128"/>
                <a:ea typeface="メイリオ" panose="020B0604030504040204" pitchFamily="50" charset="-128"/>
                <a:hlinkClick r:id="rId21"/>
              </a:rPr>
              <a:t>https://www.mlit.go.jp/jutakukentiku/house/content/001596205.pdf</a:t>
            </a:r>
            <a:endParaRPr lang="en-US" altLang="ja-JP" sz="1200" dirty="0">
              <a:solidFill>
                <a:schemeClr val="tx1"/>
              </a:solidFill>
              <a:latin typeface="メイリオ" panose="020B0604030504040204" pitchFamily="50" charset="-128"/>
              <a:ea typeface="メイリオ" panose="020B0604030504040204" pitchFamily="50" charset="-128"/>
            </a:endParaRPr>
          </a:p>
          <a:p>
            <a:pPr algn="just">
              <a:lnSpc>
                <a:spcPct val="120000"/>
              </a:lnSpc>
            </a:pPr>
            <a:endParaRPr lang="en-US" altLang="ja-JP" sz="1200" dirty="0">
              <a:solidFill>
                <a:schemeClr val="tx1"/>
              </a:solidFill>
              <a:latin typeface="Meiryo" panose="020B0604030504040204" pitchFamily="34" charset="-128"/>
              <a:ea typeface="Meiryo" panose="020B0604030504040204" pitchFamily="34" charset="-128"/>
            </a:endParaRPr>
          </a:p>
          <a:p>
            <a:pPr algn="just">
              <a:lnSpc>
                <a:spcPct val="120000"/>
              </a:lnSpc>
            </a:pPr>
            <a:r>
              <a:rPr lang="ja-JP" altLang="en-US" sz="1200" dirty="0">
                <a:solidFill>
                  <a:schemeClr val="tx1"/>
                </a:solidFill>
                <a:latin typeface="Meiryo" panose="020B0604030504040204" pitchFamily="34" charset="-128"/>
                <a:ea typeface="Meiryo" panose="020B0604030504040204" pitchFamily="34" charset="-128"/>
              </a:rPr>
              <a:t>省エネで健康・快適な住まいづくりを！</a:t>
            </a:r>
            <a:endParaRPr lang="en-US" altLang="ja-JP" sz="1200" dirty="0">
              <a:solidFill>
                <a:schemeClr val="tx1"/>
              </a:solidFill>
              <a:latin typeface="Meiryo" panose="020B0604030504040204" pitchFamily="34" charset="-128"/>
              <a:ea typeface="Meiryo" panose="020B0604030504040204" pitchFamily="34" charset="-128"/>
            </a:endParaRPr>
          </a:p>
          <a:p>
            <a:pPr algn="just">
              <a:lnSpc>
                <a:spcPct val="120000"/>
              </a:lnSpc>
            </a:pPr>
            <a:r>
              <a:rPr lang="en-US" altLang="ja-JP" sz="1200" dirty="0">
                <a:latin typeface="Meiryo" panose="020B0604030504040204" pitchFamily="34" charset="-128"/>
                <a:ea typeface="Meiryo" panose="020B0604030504040204" pitchFamily="34" charset="-128"/>
                <a:hlinkClick r:id="rId22"/>
              </a:rPr>
              <a:t>https://www.mlit.go.jp/common/001500201.pdf</a:t>
            </a:r>
            <a:endParaRPr lang="en-US" altLang="ja-JP" sz="1200" dirty="0">
              <a:latin typeface="Meiryo" panose="020B0604030504040204" pitchFamily="34" charset="-128"/>
              <a:ea typeface="Meiryo" panose="020B0604030504040204" pitchFamily="34" charset="-128"/>
            </a:endParaRPr>
          </a:p>
        </p:txBody>
      </p:sp>
      <p:pic>
        <p:nvPicPr>
          <p:cNvPr id="147" name="図 146" descr="QR コード&#10;&#10;自動的に生成された説明">
            <a:extLst>
              <a:ext uri="{FF2B5EF4-FFF2-40B4-BE49-F238E27FC236}">
                <a16:creationId xmlns:a16="http://schemas.microsoft.com/office/drawing/2014/main" id="{4E541160-DAF5-717F-D7F0-AA3BAE3D85A0}"/>
              </a:ext>
            </a:extLst>
          </p:cNvPr>
          <p:cNvPicPr>
            <a:picLocks noChangeAspect="1"/>
          </p:cNvPicPr>
          <p:nvPr/>
        </p:nvPicPr>
        <p:blipFill>
          <a:blip r:embed="rId23"/>
          <a:stretch>
            <a:fillRect/>
          </a:stretch>
        </p:blipFill>
        <p:spPr>
          <a:xfrm>
            <a:off x="6228764" y="5223520"/>
            <a:ext cx="492034" cy="492034"/>
          </a:xfrm>
          <a:prstGeom prst="rect">
            <a:avLst/>
          </a:prstGeom>
        </p:spPr>
      </p:pic>
      <p:pic>
        <p:nvPicPr>
          <p:cNvPr id="130" name="図 129">
            <a:extLst>
              <a:ext uri="{FF2B5EF4-FFF2-40B4-BE49-F238E27FC236}">
                <a16:creationId xmlns:a16="http://schemas.microsoft.com/office/drawing/2014/main" id="{9133A00F-4502-774A-B8CF-FA2027AA3250}"/>
              </a:ext>
            </a:extLst>
          </p:cNvPr>
          <p:cNvPicPr>
            <a:picLocks noChangeAspect="1"/>
          </p:cNvPicPr>
          <p:nvPr/>
        </p:nvPicPr>
        <p:blipFill>
          <a:blip r:embed="rId24"/>
          <a:stretch>
            <a:fillRect/>
          </a:stretch>
        </p:blipFill>
        <p:spPr>
          <a:xfrm>
            <a:off x="6467775" y="-870719"/>
            <a:ext cx="1905000" cy="1905000"/>
          </a:xfrm>
          <a:prstGeom prst="rect">
            <a:avLst/>
          </a:prstGeom>
          <a:noFill/>
        </p:spPr>
      </p:pic>
      <p:pic>
        <p:nvPicPr>
          <p:cNvPr id="3" name="図 2" descr="ロゴ&#10;&#10;AI 生成コンテンツは誤りを含む可能性があります。">
            <a:extLst>
              <a:ext uri="{FF2B5EF4-FFF2-40B4-BE49-F238E27FC236}">
                <a16:creationId xmlns:a16="http://schemas.microsoft.com/office/drawing/2014/main" id="{F5B672A8-9ECD-A314-1FF1-E317A80245BA}"/>
              </a:ext>
            </a:extLst>
          </p:cNvPr>
          <p:cNvPicPr>
            <a:picLocks noChangeAspect="1"/>
          </p:cNvPicPr>
          <p:nvPr/>
        </p:nvPicPr>
        <p:blipFill>
          <a:blip r:embed="rId25"/>
          <a:stretch>
            <a:fillRect/>
          </a:stretch>
        </p:blipFill>
        <p:spPr>
          <a:xfrm>
            <a:off x="2965837" y="1201292"/>
            <a:ext cx="759600" cy="759600"/>
          </a:xfrm>
          <a:prstGeom prst="rect">
            <a:avLst/>
          </a:prstGeom>
        </p:spPr>
      </p:pic>
      <p:pic>
        <p:nvPicPr>
          <p:cNvPr id="21" name="図 20" descr="ロゴ, アイコン&#10;&#10;AI 生成コンテンツは誤りを含む可能性があります。">
            <a:extLst>
              <a:ext uri="{FF2B5EF4-FFF2-40B4-BE49-F238E27FC236}">
                <a16:creationId xmlns:a16="http://schemas.microsoft.com/office/drawing/2014/main" id="{834D3CA2-043C-913E-9318-C28ABA5B6D8F}"/>
              </a:ext>
            </a:extLst>
          </p:cNvPr>
          <p:cNvPicPr>
            <a:picLocks noChangeAspect="1"/>
          </p:cNvPicPr>
          <p:nvPr/>
        </p:nvPicPr>
        <p:blipFill>
          <a:blip r:embed="rId26"/>
          <a:stretch>
            <a:fillRect/>
          </a:stretch>
        </p:blipFill>
        <p:spPr>
          <a:xfrm>
            <a:off x="3457816" y="22859"/>
            <a:ext cx="635947" cy="635947"/>
          </a:xfrm>
          <a:prstGeom prst="rect">
            <a:avLst/>
          </a:prstGeom>
        </p:spPr>
      </p:pic>
      <p:sp>
        <p:nvSpPr>
          <p:cNvPr id="2" name="グラフィックス 80" descr="クリップ 枠線">
            <a:extLst>
              <a:ext uri="{FF2B5EF4-FFF2-40B4-BE49-F238E27FC236}">
                <a16:creationId xmlns:a16="http://schemas.microsoft.com/office/drawing/2014/main" id="{628B3335-2BCA-4F74-4979-4AA77AB5965B}"/>
              </a:ext>
            </a:extLst>
          </p:cNvPr>
          <p:cNvSpPr/>
          <p:nvPr/>
        </p:nvSpPr>
        <p:spPr>
          <a:xfrm rot="20477787">
            <a:off x="497525" y="6678812"/>
            <a:ext cx="143877" cy="338534"/>
          </a:xfrm>
          <a:custGeom>
            <a:avLst/>
            <a:gdLst>
              <a:gd name="csX0" fmla="*/ 71515 w 143877"/>
              <a:gd name="csY0" fmla="*/ 338534 h 338534"/>
              <a:gd name="csX1" fmla="*/ 72362 w 143877"/>
              <a:gd name="csY1" fmla="*/ 338534 h 338534"/>
              <a:gd name="csX2" fmla="*/ 143877 w 143877"/>
              <a:gd name="csY2" fmla="*/ 267019 h 338534"/>
              <a:gd name="csX3" fmla="*/ 143877 w 143877"/>
              <a:gd name="csY3" fmla="*/ 177730 h 338534"/>
              <a:gd name="csX4" fmla="*/ 135414 w 143877"/>
              <a:gd name="csY4" fmla="*/ 177730 h 338534"/>
              <a:gd name="csX5" fmla="*/ 135414 w 143877"/>
              <a:gd name="csY5" fmla="*/ 267019 h 338534"/>
              <a:gd name="csX6" fmla="*/ 72362 w 143877"/>
              <a:gd name="csY6" fmla="*/ 330071 h 338534"/>
              <a:gd name="csX7" fmla="*/ 71515 w 143877"/>
              <a:gd name="csY7" fmla="*/ 330071 h 338534"/>
              <a:gd name="csX8" fmla="*/ 8463 w 143877"/>
              <a:gd name="csY8" fmla="*/ 267019 h 338534"/>
              <a:gd name="csX9" fmla="*/ 8463 w 143877"/>
              <a:gd name="csY9" fmla="*/ 50357 h 338534"/>
              <a:gd name="csX10" fmla="*/ 50357 w 143877"/>
              <a:gd name="csY10" fmla="*/ 8463 h 338534"/>
              <a:gd name="csX11" fmla="*/ 51203 w 143877"/>
              <a:gd name="csY11" fmla="*/ 8463 h 338534"/>
              <a:gd name="csX12" fmla="*/ 93097 w 143877"/>
              <a:gd name="csY12" fmla="*/ 50357 h 338534"/>
              <a:gd name="csX13" fmla="*/ 93097 w 143877"/>
              <a:gd name="csY13" fmla="*/ 250092 h 338534"/>
              <a:gd name="csX14" fmla="*/ 72362 w 143877"/>
              <a:gd name="csY14" fmla="*/ 270827 h 338534"/>
              <a:gd name="csX15" fmla="*/ 71515 w 143877"/>
              <a:gd name="csY15" fmla="*/ 270827 h 338534"/>
              <a:gd name="csX16" fmla="*/ 50780 w 143877"/>
              <a:gd name="csY16" fmla="*/ 250092 h 338534"/>
              <a:gd name="csX17" fmla="*/ 50780 w 143877"/>
              <a:gd name="csY17" fmla="*/ 148109 h 338534"/>
              <a:gd name="csX18" fmla="*/ 42317 w 143877"/>
              <a:gd name="csY18" fmla="*/ 148109 h 338534"/>
              <a:gd name="csX19" fmla="*/ 42317 w 143877"/>
              <a:gd name="csY19" fmla="*/ 250092 h 338534"/>
              <a:gd name="csX20" fmla="*/ 71515 w 143877"/>
              <a:gd name="csY20" fmla="*/ 279291 h 338534"/>
              <a:gd name="csX21" fmla="*/ 72362 w 143877"/>
              <a:gd name="csY21" fmla="*/ 279291 h 338534"/>
              <a:gd name="csX22" fmla="*/ 101560 w 143877"/>
              <a:gd name="csY22" fmla="*/ 250092 h 338534"/>
              <a:gd name="csX23" fmla="*/ 101560 w 143877"/>
              <a:gd name="csY23" fmla="*/ 50357 h 338534"/>
              <a:gd name="csX24" fmla="*/ 51203 w 143877"/>
              <a:gd name="csY24" fmla="*/ 0 h 338534"/>
              <a:gd name="csX25" fmla="*/ 50357 w 143877"/>
              <a:gd name="csY25" fmla="*/ 0 h 338534"/>
              <a:gd name="csX26" fmla="*/ 0 w 143877"/>
              <a:gd name="csY26" fmla="*/ 50357 h 338534"/>
              <a:gd name="csX27" fmla="*/ 0 w 143877"/>
              <a:gd name="csY27" fmla="*/ 267019 h 338534"/>
              <a:gd name="csX28" fmla="*/ 71515 w 143877"/>
              <a:gd name="csY28" fmla="*/ 338534 h 3385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143877" h="338534">
                <a:moveTo>
                  <a:pt x="71515" y="338534"/>
                </a:moveTo>
                <a:lnTo>
                  <a:pt x="72362" y="338534"/>
                </a:lnTo>
                <a:cubicBezTo>
                  <a:pt x="111840" y="338490"/>
                  <a:pt x="143833" y="306497"/>
                  <a:pt x="143877" y="267019"/>
                </a:cubicBezTo>
                <a:lnTo>
                  <a:pt x="143877" y="177730"/>
                </a:lnTo>
                <a:lnTo>
                  <a:pt x="135414" y="177730"/>
                </a:lnTo>
                <a:lnTo>
                  <a:pt x="135414" y="267019"/>
                </a:lnTo>
                <a:cubicBezTo>
                  <a:pt x="135374" y="301825"/>
                  <a:pt x="107168" y="330031"/>
                  <a:pt x="72362" y="330071"/>
                </a:cubicBezTo>
                <a:lnTo>
                  <a:pt x="71515" y="330071"/>
                </a:lnTo>
                <a:cubicBezTo>
                  <a:pt x="36709" y="330031"/>
                  <a:pt x="8503" y="301825"/>
                  <a:pt x="8463" y="267019"/>
                </a:cubicBezTo>
                <a:lnTo>
                  <a:pt x="8463" y="50357"/>
                </a:lnTo>
                <a:cubicBezTo>
                  <a:pt x="8489" y="27230"/>
                  <a:pt x="27230" y="8489"/>
                  <a:pt x="50357" y="8463"/>
                </a:cubicBezTo>
                <a:lnTo>
                  <a:pt x="51203" y="8463"/>
                </a:lnTo>
                <a:cubicBezTo>
                  <a:pt x="74330" y="8489"/>
                  <a:pt x="93071" y="27230"/>
                  <a:pt x="93097" y="50357"/>
                </a:cubicBezTo>
                <a:lnTo>
                  <a:pt x="93097" y="250092"/>
                </a:lnTo>
                <a:cubicBezTo>
                  <a:pt x="93085" y="261539"/>
                  <a:pt x="83809" y="270816"/>
                  <a:pt x="72362" y="270827"/>
                </a:cubicBezTo>
                <a:lnTo>
                  <a:pt x="71515" y="270827"/>
                </a:lnTo>
                <a:cubicBezTo>
                  <a:pt x="60069" y="270816"/>
                  <a:pt x="50792" y="261539"/>
                  <a:pt x="50780" y="250092"/>
                </a:cubicBezTo>
                <a:lnTo>
                  <a:pt x="50780" y="148109"/>
                </a:lnTo>
                <a:lnTo>
                  <a:pt x="42317" y="148109"/>
                </a:lnTo>
                <a:lnTo>
                  <a:pt x="42317" y="250092"/>
                </a:lnTo>
                <a:cubicBezTo>
                  <a:pt x="42333" y="266211"/>
                  <a:pt x="55396" y="279274"/>
                  <a:pt x="71515" y="279291"/>
                </a:cubicBezTo>
                <a:lnTo>
                  <a:pt x="72362" y="279291"/>
                </a:lnTo>
                <a:cubicBezTo>
                  <a:pt x="88481" y="279274"/>
                  <a:pt x="101544" y="266211"/>
                  <a:pt x="101560" y="250092"/>
                </a:cubicBezTo>
                <a:lnTo>
                  <a:pt x="101560" y="50357"/>
                </a:lnTo>
                <a:cubicBezTo>
                  <a:pt x="101530" y="22558"/>
                  <a:pt x="79002" y="30"/>
                  <a:pt x="51203" y="0"/>
                </a:cubicBezTo>
                <a:lnTo>
                  <a:pt x="50357" y="0"/>
                </a:lnTo>
                <a:cubicBezTo>
                  <a:pt x="22558" y="30"/>
                  <a:pt x="30" y="22558"/>
                  <a:pt x="0" y="50357"/>
                </a:cubicBezTo>
                <a:lnTo>
                  <a:pt x="0" y="267019"/>
                </a:lnTo>
                <a:cubicBezTo>
                  <a:pt x="44" y="306497"/>
                  <a:pt x="32037" y="338490"/>
                  <a:pt x="71515" y="338534"/>
                </a:cubicBezTo>
                <a:close/>
              </a:path>
            </a:pathLst>
          </a:custGeom>
          <a:solidFill>
            <a:srgbClr val="000000"/>
          </a:solidFill>
          <a:ln w="4167" cap="flat">
            <a:noFill/>
            <a:prstDash val="solid"/>
            <a:miter/>
          </a:ln>
        </p:spPr>
        <p:txBody>
          <a:bodyPr/>
          <a:lstStyle/>
          <a:p>
            <a:endParaRPr lang="ja-JP" altLang="en-US"/>
          </a:p>
        </p:txBody>
      </p:sp>
      <p:sp>
        <p:nvSpPr>
          <p:cNvPr id="18" name="グラフィックス 80" descr="クリップ 枠線">
            <a:extLst>
              <a:ext uri="{FF2B5EF4-FFF2-40B4-BE49-F238E27FC236}">
                <a16:creationId xmlns:a16="http://schemas.microsoft.com/office/drawing/2014/main" id="{2588CDCF-CA0C-0F38-C13E-1C13CAA06824}"/>
              </a:ext>
            </a:extLst>
          </p:cNvPr>
          <p:cNvSpPr/>
          <p:nvPr/>
        </p:nvSpPr>
        <p:spPr>
          <a:xfrm rot="20477787">
            <a:off x="497525" y="2694285"/>
            <a:ext cx="143877" cy="338534"/>
          </a:xfrm>
          <a:custGeom>
            <a:avLst/>
            <a:gdLst>
              <a:gd name="csX0" fmla="*/ 71515 w 143877"/>
              <a:gd name="csY0" fmla="*/ 338534 h 338534"/>
              <a:gd name="csX1" fmla="*/ 72362 w 143877"/>
              <a:gd name="csY1" fmla="*/ 338534 h 338534"/>
              <a:gd name="csX2" fmla="*/ 143877 w 143877"/>
              <a:gd name="csY2" fmla="*/ 267019 h 338534"/>
              <a:gd name="csX3" fmla="*/ 143877 w 143877"/>
              <a:gd name="csY3" fmla="*/ 177730 h 338534"/>
              <a:gd name="csX4" fmla="*/ 135414 w 143877"/>
              <a:gd name="csY4" fmla="*/ 177730 h 338534"/>
              <a:gd name="csX5" fmla="*/ 135414 w 143877"/>
              <a:gd name="csY5" fmla="*/ 267019 h 338534"/>
              <a:gd name="csX6" fmla="*/ 72362 w 143877"/>
              <a:gd name="csY6" fmla="*/ 330071 h 338534"/>
              <a:gd name="csX7" fmla="*/ 71515 w 143877"/>
              <a:gd name="csY7" fmla="*/ 330071 h 338534"/>
              <a:gd name="csX8" fmla="*/ 8463 w 143877"/>
              <a:gd name="csY8" fmla="*/ 267019 h 338534"/>
              <a:gd name="csX9" fmla="*/ 8463 w 143877"/>
              <a:gd name="csY9" fmla="*/ 50357 h 338534"/>
              <a:gd name="csX10" fmla="*/ 50357 w 143877"/>
              <a:gd name="csY10" fmla="*/ 8463 h 338534"/>
              <a:gd name="csX11" fmla="*/ 51203 w 143877"/>
              <a:gd name="csY11" fmla="*/ 8463 h 338534"/>
              <a:gd name="csX12" fmla="*/ 93097 w 143877"/>
              <a:gd name="csY12" fmla="*/ 50357 h 338534"/>
              <a:gd name="csX13" fmla="*/ 93097 w 143877"/>
              <a:gd name="csY13" fmla="*/ 250092 h 338534"/>
              <a:gd name="csX14" fmla="*/ 72362 w 143877"/>
              <a:gd name="csY14" fmla="*/ 270827 h 338534"/>
              <a:gd name="csX15" fmla="*/ 71515 w 143877"/>
              <a:gd name="csY15" fmla="*/ 270827 h 338534"/>
              <a:gd name="csX16" fmla="*/ 50780 w 143877"/>
              <a:gd name="csY16" fmla="*/ 250092 h 338534"/>
              <a:gd name="csX17" fmla="*/ 50780 w 143877"/>
              <a:gd name="csY17" fmla="*/ 148109 h 338534"/>
              <a:gd name="csX18" fmla="*/ 42317 w 143877"/>
              <a:gd name="csY18" fmla="*/ 148109 h 338534"/>
              <a:gd name="csX19" fmla="*/ 42317 w 143877"/>
              <a:gd name="csY19" fmla="*/ 250092 h 338534"/>
              <a:gd name="csX20" fmla="*/ 71515 w 143877"/>
              <a:gd name="csY20" fmla="*/ 279291 h 338534"/>
              <a:gd name="csX21" fmla="*/ 72362 w 143877"/>
              <a:gd name="csY21" fmla="*/ 279291 h 338534"/>
              <a:gd name="csX22" fmla="*/ 101560 w 143877"/>
              <a:gd name="csY22" fmla="*/ 250092 h 338534"/>
              <a:gd name="csX23" fmla="*/ 101560 w 143877"/>
              <a:gd name="csY23" fmla="*/ 50357 h 338534"/>
              <a:gd name="csX24" fmla="*/ 51203 w 143877"/>
              <a:gd name="csY24" fmla="*/ 0 h 338534"/>
              <a:gd name="csX25" fmla="*/ 50357 w 143877"/>
              <a:gd name="csY25" fmla="*/ 0 h 338534"/>
              <a:gd name="csX26" fmla="*/ 0 w 143877"/>
              <a:gd name="csY26" fmla="*/ 50357 h 338534"/>
              <a:gd name="csX27" fmla="*/ 0 w 143877"/>
              <a:gd name="csY27" fmla="*/ 267019 h 338534"/>
              <a:gd name="csX28" fmla="*/ 71515 w 143877"/>
              <a:gd name="csY28" fmla="*/ 338534 h 3385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143877" h="338534">
                <a:moveTo>
                  <a:pt x="71515" y="338534"/>
                </a:moveTo>
                <a:lnTo>
                  <a:pt x="72362" y="338534"/>
                </a:lnTo>
                <a:cubicBezTo>
                  <a:pt x="111840" y="338490"/>
                  <a:pt x="143833" y="306497"/>
                  <a:pt x="143877" y="267019"/>
                </a:cubicBezTo>
                <a:lnTo>
                  <a:pt x="143877" y="177730"/>
                </a:lnTo>
                <a:lnTo>
                  <a:pt x="135414" y="177730"/>
                </a:lnTo>
                <a:lnTo>
                  <a:pt x="135414" y="267019"/>
                </a:lnTo>
                <a:cubicBezTo>
                  <a:pt x="135374" y="301825"/>
                  <a:pt x="107168" y="330031"/>
                  <a:pt x="72362" y="330071"/>
                </a:cubicBezTo>
                <a:lnTo>
                  <a:pt x="71515" y="330071"/>
                </a:lnTo>
                <a:cubicBezTo>
                  <a:pt x="36709" y="330031"/>
                  <a:pt x="8503" y="301825"/>
                  <a:pt x="8463" y="267019"/>
                </a:cubicBezTo>
                <a:lnTo>
                  <a:pt x="8463" y="50357"/>
                </a:lnTo>
                <a:cubicBezTo>
                  <a:pt x="8489" y="27230"/>
                  <a:pt x="27230" y="8489"/>
                  <a:pt x="50357" y="8463"/>
                </a:cubicBezTo>
                <a:lnTo>
                  <a:pt x="51203" y="8463"/>
                </a:lnTo>
                <a:cubicBezTo>
                  <a:pt x="74330" y="8489"/>
                  <a:pt x="93071" y="27230"/>
                  <a:pt x="93097" y="50357"/>
                </a:cubicBezTo>
                <a:lnTo>
                  <a:pt x="93097" y="250092"/>
                </a:lnTo>
                <a:cubicBezTo>
                  <a:pt x="93085" y="261539"/>
                  <a:pt x="83809" y="270816"/>
                  <a:pt x="72362" y="270827"/>
                </a:cubicBezTo>
                <a:lnTo>
                  <a:pt x="71515" y="270827"/>
                </a:lnTo>
                <a:cubicBezTo>
                  <a:pt x="60069" y="270816"/>
                  <a:pt x="50792" y="261539"/>
                  <a:pt x="50780" y="250092"/>
                </a:cubicBezTo>
                <a:lnTo>
                  <a:pt x="50780" y="148109"/>
                </a:lnTo>
                <a:lnTo>
                  <a:pt x="42317" y="148109"/>
                </a:lnTo>
                <a:lnTo>
                  <a:pt x="42317" y="250092"/>
                </a:lnTo>
                <a:cubicBezTo>
                  <a:pt x="42333" y="266211"/>
                  <a:pt x="55396" y="279274"/>
                  <a:pt x="71515" y="279291"/>
                </a:cubicBezTo>
                <a:lnTo>
                  <a:pt x="72362" y="279291"/>
                </a:lnTo>
                <a:cubicBezTo>
                  <a:pt x="88481" y="279274"/>
                  <a:pt x="101544" y="266211"/>
                  <a:pt x="101560" y="250092"/>
                </a:cubicBezTo>
                <a:lnTo>
                  <a:pt x="101560" y="50357"/>
                </a:lnTo>
                <a:cubicBezTo>
                  <a:pt x="101530" y="22558"/>
                  <a:pt x="79002" y="30"/>
                  <a:pt x="51203" y="0"/>
                </a:cubicBezTo>
                <a:lnTo>
                  <a:pt x="50357" y="0"/>
                </a:lnTo>
                <a:cubicBezTo>
                  <a:pt x="22558" y="30"/>
                  <a:pt x="30" y="22558"/>
                  <a:pt x="0" y="50357"/>
                </a:cubicBezTo>
                <a:lnTo>
                  <a:pt x="0" y="267019"/>
                </a:lnTo>
                <a:cubicBezTo>
                  <a:pt x="44" y="306497"/>
                  <a:pt x="32037" y="338490"/>
                  <a:pt x="71515" y="338534"/>
                </a:cubicBezTo>
                <a:close/>
              </a:path>
            </a:pathLst>
          </a:custGeom>
          <a:solidFill>
            <a:srgbClr val="000000"/>
          </a:solidFill>
          <a:ln w="4167" cap="flat">
            <a:noFill/>
            <a:prstDash val="solid"/>
            <a:miter/>
          </a:ln>
        </p:spPr>
        <p:txBody>
          <a:bodyPr/>
          <a:lstStyle/>
          <a:p>
            <a:endParaRPr lang="ja-JP" altLang="en-US" dirty="0"/>
          </a:p>
        </p:txBody>
      </p:sp>
      <p:sp>
        <p:nvSpPr>
          <p:cNvPr id="25" name="テキスト ボックス 24">
            <a:extLst>
              <a:ext uri="{FF2B5EF4-FFF2-40B4-BE49-F238E27FC236}">
                <a16:creationId xmlns:a16="http://schemas.microsoft.com/office/drawing/2014/main" id="{217AC7F3-BCEF-5E72-88A8-2B1C622E9911}"/>
              </a:ext>
            </a:extLst>
          </p:cNvPr>
          <p:cNvSpPr txBox="1"/>
          <p:nvPr/>
        </p:nvSpPr>
        <p:spPr>
          <a:xfrm>
            <a:off x="692053" y="3182924"/>
            <a:ext cx="2612342" cy="823302"/>
          </a:xfrm>
          <a:prstGeom prst="rect">
            <a:avLst/>
          </a:prstGeom>
          <a:noFill/>
        </p:spPr>
        <p:txBody>
          <a:bodyPr wrap="square" rtlCol="0">
            <a:spAutoFit/>
          </a:bodyPr>
          <a:lstStyle/>
          <a:p>
            <a:pPr algn="just">
              <a:lnSpc>
                <a:spcPct val="120000"/>
              </a:lnSpc>
            </a:pPr>
            <a:r>
              <a:rPr lang="ja-JP" altLang="en-US" sz="1000" dirty="0">
                <a:latin typeface="Meiryo" panose="020B0604030504040204" pitchFamily="34" charset="-128"/>
                <a:ea typeface="Meiryo" panose="020B0604030504040204" pitchFamily="34" charset="-128"/>
              </a:rPr>
              <a:t>住宅の窓の断熱性能を高めた省エネルギー性能の高い住宅を普及させることで、エネルギー価格高騰への対応や</a:t>
            </a:r>
            <a:r>
              <a:rPr lang="ja-JP" altLang="en-US" sz="1000" spc="-3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家庭からの</a:t>
            </a:r>
            <a:endParaRPr lang="en-US" altLang="ja-JP" sz="1000" dirty="0">
              <a:latin typeface="Meiryo" panose="020B0604030504040204" pitchFamily="34" charset="-128"/>
              <a:ea typeface="Meiryo" panose="020B0604030504040204" pitchFamily="34" charset="-128"/>
            </a:endParaRPr>
          </a:p>
          <a:p>
            <a:pPr algn="just">
              <a:lnSpc>
                <a:spcPct val="120000"/>
              </a:lnSpc>
            </a:pPr>
            <a:r>
              <a:rPr lang="en" altLang="ja-JP" sz="1000" dirty="0">
                <a:latin typeface="Meiryo" panose="020B0604030504040204" pitchFamily="34" charset="-128"/>
                <a:ea typeface="Meiryo" panose="020B0604030504040204" pitchFamily="34" charset="-128"/>
              </a:rPr>
              <a:t>CO</a:t>
            </a:r>
            <a:r>
              <a:rPr lang="en" altLang="ja-JP" sz="1000" baseline="-25000" dirty="0">
                <a:latin typeface="Meiryo" panose="020B0604030504040204" pitchFamily="34" charset="-128"/>
                <a:ea typeface="Meiryo" panose="020B0604030504040204" pitchFamily="34" charset="-128"/>
              </a:rPr>
              <a:t>2</a:t>
            </a:r>
            <a:r>
              <a:rPr lang="ja-JP" altLang="en-US" sz="1000" dirty="0">
                <a:latin typeface="Meiryo" panose="020B0604030504040204" pitchFamily="34" charset="-128"/>
                <a:ea typeface="Meiryo" panose="020B0604030504040204" pitchFamily="34" charset="-128"/>
              </a:rPr>
              <a:t>排出量削減へ貢献します。</a:t>
            </a:r>
          </a:p>
        </p:txBody>
      </p:sp>
    </p:spTree>
    <p:extLst>
      <p:ext uri="{BB962C8B-B14F-4D97-AF65-F5344CB8AC3E}">
        <p14:creationId xmlns:p14="http://schemas.microsoft.com/office/powerpoint/2010/main" val="313340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9" name="正方形/長方形 3078">
            <a:extLst>
              <a:ext uri="{FF2B5EF4-FFF2-40B4-BE49-F238E27FC236}">
                <a16:creationId xmlns:a16="http://schemas.microsoft.com/office/drawing/2014/main" id="{25F1E773-3470-DE13-AF77-502EA326B052}"/>
              </a:ext>
            </a:extLst>
          </p:cNvPr>
          <p:cNvSpPr/>
          <p:nvPr/>
        </p:nvSpPr>
        <p:spPr>
          <a:xfrm>
            <a:off x="93825" y="9618283"/>
            <a:ext cx="3383941" cy="754864"/>
          </a:xfrm>
          <a:prstGeom prst="rect">
            <a:avLst/>
          </a:prstGeom>
          <a:solidFill>
            <a:srgbClr val="2D59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07" name="四角形: 上の 2 つの角を丸める 106">
            <a:extLst>
              <a:ext uri="{FF2B5EF4-FFF2-40B4-BE49-F238E27FC236}">
                <a16:creationId xmlns:a16="http://schemas.microsoft.com/office/drawing/2014/main" id="{12252CFC-3A7F-3A67-B291-D1957B1944DA}"/>
              </a:ext>
            </a:extLst>
          </p:cNvPr>
          <p:cNvSpPr/>
          <p:nvPr/>
        </p:nvSpPr>
        <p:spPr>
          <a:xfrm rot="10800000">
            <a:off x="3787054" y="187422"/>
            <a:ext cx="3456825" cy="7181289"/>
          </a:xfrm>
          <a:prstGeom prst="round2SameRect">
            <a:avLst>
              <a:gd name="adj1" fmla="val 4257"/>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四角形: 上の 2 つの角を丸める 92">
            <a:extLst>
              <a:ext uri="{FF2B5EF4-FFF2-40B4-BE49-F238E27FC236}">
                <a16:creationId xmlns:a16="http://schemas.microsoft.com/office/drawing/2014/main" id="{3B4B3B78-21E0-E13B-E61D-8E88469740C9}"/>
              </a:ext>
            </a:extLst>
          </p:cNvPr>
          <p:cNvSpPr/>
          <p:nvPr/>
        </p:nvSpPr>
        <p:spPr>
          <a:xfrm rot="10800000">
            <a:off x="329179" y="187424"/>
            <a:ext cx="3287852" cy="7181289"/>
          </a:xfrm>
          <a:prstGeom prst="round2SameRect">
            <a:avLst>
              <a:gd name="adj1" fmla="val 4257"/>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5" name="正方形/長方形 94">
            <a:extLst>
              <a:ext uri="{FF2B5EF4-FFF2-40B4-BE49-F238E27FC236}">
                <a16:creationId xmlns:a16="http://schemas.microsoft.com/office/drawing/2014/main" id="{387C4D5D-0C38-56B8-692C-6EEE7F707E7B}"/>
              </a:ext>
            </a:extLst>
          </p:cNvPr>
          <p:cNvSpPr/>
          <p:nvPr/>
        </p:nvSpPr>
        <p:spPr>
          <a:xfrm>
            <a:off x="322545" y="182089"/>
            <a:ext cx="3286800" cy="276811"/>
          </a:xfrm>
          <a:prstGeom prst="rect">
            <a:avLst/>
          </a:prstGeom>
          <a:solidFill>
            <a:srgbClr val="537A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7" name="グラフィックス 96" descr="クリップ 枠線">
            <a:extLst>
              <a:ext uri="{FF2B5EF4-FFF2-40B4-BE49-F238E27FC236}">
                <a16:creationId xmlns:a16="http://schemas.microsoft.com/office/drawing/2014/main" id="{D95CD925-DDD8-2882-FB46-DAAE13E977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477787">
            <a:off x="342062" y="66191"/>
            <a:ext cx="406241" cy="406241"/>
          </a:xfrm>
          <a:prstGeom prst="rect">
            <a:avLst/>
          </a:prstGeom>
        </p:spPr>
      </p:pic>
      <p:pic>
        <p:nvPicPr>
          <p:cNvPr id="3" name="図 2">
            <a:extLst>
              <a:ext uri="{FF2B5EF4-FFF2-40B4-BE49-F238E27FC236}">
                <a16:creationId xmlns:a16="http://schemas.microsoft.com/office/drawing/2014/main" id="{CE4422FD-32D0-F539-09D5-DE0DC35592CD}"/>
              </a:ext>
            </a:extLst>
          </p:cNvPr>
          <p:cNvPicPr>
            <a:picLocks noChangeAspect="1"/>
          </p:cNvPicPr>
          <p:nvPr/>
        </p:nvPicPr>
        <p:blipFill>
          <a:blip r:embed="rId6"/>
          <a:stretch>
            <a:fillRect/>
          </a:stretch>
        </p:blipFill>
        <p:spPr>
          <a:xfrm>
            <a:off x="472370" y="577666"/>
            <a:ext cx="2908300" cy="2416642"/>
          </a:xfrm>
          <a:prstGeom prst="rect">
            <a:avLst/>
          </a:prstGeom>
        </p:spPr>
      </p:pic>
      <p:cxnSp>
        <p:nvCxnSpPr>
          <p:cNvPr id="94" name="直線コネクタ 93">
            <a:extLst>
              <a:ext uri="{FF2B5EF4-FFF2-40B4-BE49-F238E27FC236}">
                <a16:creationId xmlns:a16="http://schemas.microsoft.com/office/drawing/2014/main" id="{8FF39852-A579-204F-6E38-356567AA0F29}"/>
              </a:ext>
            </a:extLst>
          </p:cNvPr>
          <p:cNvCxnSpPr/>
          <p:nvPr/>
        </p:nvCxnSpPr>
        <p:spPr>
          <a:xfrm>
            <a:off x="1282536" y="6840721"/>
            <a:ext cx="97661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96" name="正方形/長方形 95">
            <a:extLst>
              <a:ext uri="{FF2B5EF4-FFF2-40B4-BE49-F238E27FC236}">
                <a16:creationId xmlns:a16="http://schemas.microsoft.com/office/drawing/2014/main" id="{6B28BC05-1BB7-AAF6-84D8-C6F57C6977FF}"/>
              </a:ext>
            </a:extLst>
          </p:cNvPr>
          <p:cNvSpPr/>
          <p:nvPr/>
        </p:nvSpPr>
        <p:spPr>
          <a:xfrm>
            <a:off x="1227940" y="6702222"/>
            <a:ext cx="1180131" cy="276999"/>
          </a:xfrm>
          <a:prstGeom prst="rect">
            <a:avLst/>
          </a:prstGeom>
        </p:spPr>
        <p:txBody>
          <a:bodyPr wrap="none">
            <a:spAutoFit/>
          </a:bodyPr>
          <a:lstStyle/>
          <a:p>
            <a:pPr algn="ctr"/>
            <a:r>
              <a:rPr lang="ja-JP" altLang="en-US" sz="1200" b="1" dirty="0">
                <a:latin typeface="Meiryo" panose="020B0604030504040204" pitchFamily="34" charset="-128"/>
                <a:ea typeface="Meiryo" panose="020B0604030504040204" pitchFamily="34" charset="-128"/>
              </a:rPr>
              <a:t>断熱性能UP！</a:t>
            </a:r>
          </a:p>
        </p:txBody>
      </p:sp>
      <p:grpSp>
        <p:nvGrpSpPr>
          <p:cNvPr id="171" name="グループ化 170">
            <a:extLst>
              <a:ext uri="{FF2B5EF4-FFF2-40B4-BE49-F238E27FC236}">
                <a16:creationId xmlns:a16="http://schemas.microsoft.com/office/drawing/2014/main" id="{E7538EDB-F5B2-6629-BB11-E3AFD3C2F0BE}"/>
              </a:ext>
            </a:extLst>
          </p:cNvPr>
          <p:cNvGrpSpPr/>
          <p:nvPr/>
        </p:nvGrpSpPr>
        <p:grpSpPr>
          <a:xfrm>
            <a:off x="200793" y="8433430"/>
            <a:ext cx="2489200" cy="1081694"/>
            <a:chOff x="200793" y="8433430"/>
            <a:chExt cx="2489200" cy="1081694"/>
          </a:xfrm>
        </p:grpSpPr>
        <p:pic>
          <p:nvPicPr>
            <p:cNvPr id="172" name="図 171">
              <a:extLst>
                <a:ext uri="{FF2B5EF4-FFF2-40B4-BE49-F238E27FC236}">
                  <a16:creationId xmlns:a16="http://schemas.microsoft.com/office/drawing/2014/main" id="{EB962785-C4B4-63D4-BD69-5F33B6430A6F}"/>
                </a:ext>
              </a:extLst>
            </p:cNvPr>
            <p:cNvPicPr>
              <a:picLocks noChangeAspect="1"/>
            </p:cNvPicPr>
            <p:nvPr/>
          </p:nvPicPr>
          <p:blipFill>
            <a:blip r:embed="rId7"/>
            <a:stretch>
              <a:fillRect/>
            </a:stretch>
          </p:blipFill>
          <p:spPr>
            <a:xfrm>
              <a:off x="200793" y="8433430"/>
              <a:ext cx="2489200" cy="1081694"/>
            </a:xfrm>
            <a:prstGeom prst="rect">
              <a:avLst/>
            </a:prstGeom>
          </p:spPr>
        </p:pic>
        <p:sp>
          <p:nvSpPr>
            <p:cNvPr id="174" name="テキスト ボックス 173">
              <a:extLst>
                <a:ext uri="{FF2B5EF4-FFF2-40B4-BE49-F238E27FC236}">
                  <a16:creationId xmlns:a16="http://schemas.microsoft.com/office/drawing/2014/main" id="{873738ED-35A4-8518-1971-8EBE5584A7C2}"/>
                </a:ext>
              </a:extLst>
            </p:cNvPr>
            <p:cNvSpPr txBox="1"/>
            <p:nvPr/>
          </p:nvSpPr>
          <p:spPr>
            <a:xfrm>
              <a:off x="1332995" y="8711184"/>
              <a:ext cx="1181829" cy="461665"/>
            </a:xfrm>
            <a:prstGeom prst="rect">
              <a:avLst/>
            </a:prstGeom>
            <a:noFill/>
          </p:spPr>
          <p:txBody>
            <a:bodyPr wrap="square" rtlCol="0">
              <a:spAutoFit/>
            </a:bodyPr>
            <a:lstStyle/>
            <a:p>
              <a:pPr algn="just"/>
              <a:r>
                <a:rPr lang="ja-JP" altLang="en-US" sz="800" b="1">
                  <a:latin typeface="Meiryo" panose="020B0604030504040204" pitchFamily="34" charset="-128"/>
                  <a:ea typeface="Meiryo" panose="020B0604030504040204" pitchFamily="34" charset="-128"/>
                </a:rPr>
                <a:t>目詰まりした</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フィルターを</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清掃しましょう。</a:t>
              </a:r>
              <a:endParaRPr lang="ja-JP" altLang="en-US" sz="800" b="1" dirty="0">
                <a:latin typeface="Meiryo" panose="020B0604030504040204" pitchFamily="34" charset="-128"/>
                <a:ea typeface="Meiryo" panose="020B0604030504040204" pitchFamily="34" charset="-128"/>
              </a:endParaRPr>
            </a:p>
          </p:txBody>
        </p:sp>
      </p:grpSp>
      <p:pic>
        <p:nvPicPr>
          <p:cNvPr id="3078" name="図 3077">
            <a:extLst>
              <a:ext uri="{FF2B5EF4-FFF2-40B4-BE49-F238E27FC236}">
                <a16:creationId xmlns:a16="http://schemas.microsoft.com/office/drawing/2014/main" id="{757BFD8E-E8B7-6A79-F3DE-BFE14D948F67}"/>
              </a:ext>
            </a:extLst>
          </p:cNvPr>
          <p:cNvPicPr>
            <a:picLocks noChangeAspect="1"/>
          </p:cNvPicPr>
          <p:nvPr/>
        </p:nvPicPr>
        <p:blipFill>
          <a:blip r:embed="rId8"/>
          <a:stretch>
            <a:fillRect/>
          </a:stretch>
        </p:blipFill>
        <p:spPr>
          <a:xfrm>
            <a:off x="-441207" y="8516239"/>
            <a:ext cx="1027515" cy="1027515"/>
          </a:xfrm>
          <a:prstGeom prst="rect">
            <a:avLst/>
          </a:prstGeom>
        </p:spPr>
      </p:pic>
      <p:cxnSp>
        <p:nvCxnSpPr>
          <p:cNvPr id="3077" name="直線コネクタ 3076">
            <a:extLst>
              <a:ext uri="{FF2B5EF4-FFF2-40B4-BE49-F238E27FC236}">
                <a16:creationId xmlns:a16="http://schemas.microsoft.com/office/drawing/2014/main" id="{6191A216-8D18-D1E6-3F19-347B35CDC57E}"/>
              </a:ext>
            </a:extLst>
          </p:cNvPr>
          <p:cNvCxnSpPr>
            <a:cxnSpLocks/>
          </p:cNvCxnSpPr>
          <p:nvPr/>
        </p:nvCxnSpPr>
        <p:spPr>
          <a:xfrm>
            <a:off x="530533" y="9541409"/>
            <a:ext cx="7029142" cy="0"/>
          </a:xfrm>
          <a:prstGeom prst="line">
            <a:avLst/>
          </a:prstGeom>
          <a:ln w="25400">
            <a:solidFill>
              <a:srgbClr val="537AFC"/>
            </a:solidFill>
          </a:ln>
        </p:spPr>
        <p:style>
          <a:lnRef idx="1">
            <a:schemeClr val="accent1"/>
          </a:lnRef>
          <a:fillRef idx="0">
            <a:schemeClr val="accent1"/>
          </a:fillRef>
          <a:effectRef idx="0">
            <a:schemeClr val="accent1"/>
          </a:effectRef>
          <a:fontRef idx="minor">
            <a:schemeClr val="tx1"/>
          </a:fontRef>
        </p:style>
      </p:cxnSp>
      <p:grpSp>
        <p:nvGrpSpPr>
          <p:cNvPr id="181" name="グループ化 180">
            <a:extLst>
              <a:ext uri="{FF2B5EF4-FFF2-40B4-BE49-F238E27FC236}">
                <a16:creationId xmlns:a16="http://schemas.microsoft.com/office/drawing/2014/main" id="{FBC825DF-BB94-A0F3-9746-9015A2121B1F}"/>
              </a:ext>
            </a:extLst>
          </p:cNvPr>
          <p:cNvGrpSpPr/>
          <p:nvPr/>
        </p:nvGrpSpPr>
        <p:grpSpPr>
          <a:xfrm>
            <a:off x="4997919" y="8458860"/>
            <a:ext cx="2425700" cy="1054100"/>
            <a:chOff x="4997919" y="8458860"/>
            <a:chExt cx="2425700" cy="1054100"/>
          </a:xfrm>
        </p:grpSpPr>
        <p:pic>
          <p:nvPicPr>
            <p:cNvPr id="182" name="図 181">
              <a:extLst>
                <a:ext uri="{FF2B5EF4-FFF2-40B4-BE49-F238E27FC236}">
                  <a16:creationId xmlns:a16="http://schemas.microsoft.com/office/drawing/2014/main" id="{0B65BEF7-54D5-6480-A997-87287F671029}"/>
                </a:ext>
              </a:extLst>
            </p:cNvPr>
            <p:cNvPicPr>
              <a:picLocks noChangeAspect="1"/>
            </p:cNvPicPr>
            <p:nvPr/>
          </p:nvPicPr>
          <p:blipFill>
            <a:blip r:embed="rId9"/>
            <a:stretch>
              <a:fillRect/>
            </a:stretch>
          </p:blipFill>
          <p:spPr>
            <a:xfrm>
              <a:off x="4997919" y="8458860"/>
              <a:ext cx="2425700" cy="1054100"/>
            </a:xfrm>
            <a:prstGeom prst="rect">
              <a:avLst/>
            </a:prstGeom>
          </p:spPr>
        </p:pic>
        <p:sp>
          <p:nvSpPr>
            <p:cNvPr id="184" name="テキスト ボックス 183">
              <a:extLst>
                <a:ext uri="{FF2B5EF4-FFF2-40B4-BE49-F238E27FC236}">
                  <a16:creationId xmlns:a16="http://schemas.microsoft.com/office/drawing/2014/main" id="{CBC29068-2708-509B-2612-6D4D128AD78E}"/>
                </a:ext>
              </a:extLst>
            </p:cNvPr>
            <p:cNvSpPr txBox="1"/>
            <p:nvPr/>
          </p:nvSpPr>
          <p:spPr>
            <a:xfrm>
              <a:off x="6084296" y="8711184"/>
              <a:ext cx="1181829" cy="461665"/>
            </a:xfrm>
            <a:prstGeom prst="rect">
              <a:avLst/>
            </a:prstGeom>
            <a:noFill/>
          </p:spPr>
          <p:txBody>
            <a:bodyPr wrap="square" rtlCol="0">
              <a:spAutoFit/>
            </a:bodyPr>
            <a:lstStyle/>
            <a:p>
              <a:pPr algn="just"/>
              <a:r>
                <a:rPr lang="ja-JP" altLang="en-US" sz="800" b="1">
                  <a:latin typeface="Meiryo" panose="020B0604030504040204" pitchFamily="34" charset="-128"/>
                  <a:ea typeface="Meiryo" panose="020B0604030504040204" pitchFamily="34" charset="-128"/>
                </a:rPr>
                <a:t>窓には厚手の</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カーテンを</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掛けましょう。</a:t>
              </a:r>
              <a:endParaRPr lang="ja-JP" altLang="en-US" sz="800" b="1" dirty="0">
                <a:latin typeface="Meiryo" panose="020B0604030504040204" pitchFamily="34" charset="-128"/>
                <a:ea typeface="Meiryo" panose="020B0604030504040204" pitchFamily="34" charset="-128"/>
              </a:endParaRPr>
            </a:p>
          </p:txBody>
        </p:sp>
      </p:grpSp>
      <p:pic>
        <p:nvPicPr>
          <p:cNvPr id="10" name="図 9">
            <a:extLst>
              <a:ext uri="{FF2B5EF4-FFF2-40B4-BE49-F238E27FC236}">
                <a16:creationId xmlns:a16="http://schemas.microsoft.com/office/drawing/2014/main" id="{A3011696-2534-E346-C657-4E6B63574A35}"/>
              </a:ext>
            </a:extLst>
          </p:cNvPr>
          <p:cNvPicPr>
            <a:picLocks noChangeAspect="1"/>
          </p:cNvPicPr>
          <p:nvPr/>
        </p:nvPicPr>
        <p:blipFill>
          <a:blip r:embed="rId10"/>
          <a:stretch>
            <a:fillRect/>
          </a:stretch>
        </p:blipFill>
        <p:spPr>
          <a:xfrm>
            <a:off x="451487" y="5118152"/>
            <a:ext cx="2055250" cy="304800"/>
          </a:xfrm>
          <a:prstGeom prst="rect">
            <a:avLst/>
          </a:prstGeom>
          <a:ln>
            <a:noFill/>
          </a:ln>
        </p:spPr>
      </p:pic>
      <p:pic>
        <p:nvPicPr>
          <p:cNvPr id="12" name="図 11">
            <a:extLst>
              <a:ext uri="{FF2B5EF4-FFF2-40B4-BE49-F238E27FC236}">
                <a16:creationId xmlns:a16="http://schemas.microsoft.com/office/drawing/2014/main" id="{92525CCB-4888-D29B-F720-E36DDE95D06F}"/>
              </a:ext>
            </a:extLst>
          </p:cNvPr>
          <p:cNvPicPr>
            <a:picLocks noChangeAspect="1"/>
          </p:cNvPicPr>
          <p:nvPr/>
        </p:nvPicPr>
        <p:blipFill>
          <a:blip r:embed="rId10"/>
          <a:stretch>
            <a:fillRect/>
          </a:stretch>
        </p:blipFill>
        <p:spPr>
          <a:xfrm>
            <a:off x="451487" y="3090569"/>
            <a:ext cx="2055250" cy="304800"/>
          </a:xfrm>
          <a:prstGeom prst="rect">
            <a:avLst/>
          </a:prstGeom>
          <a:ln>
            <a:noFill/>
          </a:ln>
        </p:spPr>
      </p:pic>
      <p:pic>
        <p:nvPicPr>
          <p:cNvPr id="13" name="図 12">
            <a:extLst>
              <a:ext uri="{FF2B5EF4-FFF2-40B4-BE49-F238E27FC236}">
                <a16:creationId xmlns:a16="http://schemas.microsoft.com/office/drawing/2014/main" id="{19F63DFF-4476-3988-4695-4CEAB415E63E}"/>
              </a:ext>
            </a:extLst>
          </p:cNvPr>
          <p:cNvPicPr>
            <a:picLocks noChangeAspect="1"/>
          </p:cNvPicPr>
          <p:nvPr/>
        </p:nvPicPr>
        <p:blipFill>
          <a:blip r:embed="rId11"/>
          <a:stretch>
            <a:fillRect/>
          </a:stretch>
        </p:blipFill>
        <p:spPr>
          <a:xfrm>
            <a:off x="3605218" y="9576947"/>
            <a:ext cx="3825466" cy="837537"/>
          </a:xfrm>
          <a:prstGeom prst="rect">
            <a:avLst/>
          </a:prstGeom>
        </p:spPr>
      </p:pic>
      <p:sp>
        <p:nvSpPr>
          <p:cNvPr id="15" name="テキスト ボックス 14">
            <a:extLst>
              <a:ext uri="{FF2B5EF4-FFF2-40B4-BE49-F238E27FC236}">
                <a16:creationId xmlns:a16="http://schemas.microsoft.com/office/drawing/2014/main" id="{BBE24F23-AC68-8982-930F-586D08051DD5}"/>
              </a:ext>
            </a:extLst>
          </p:cNvPr>
          <p:cNvSpPr txBox="1"/>
          <p:nvPr/>
        </p:nvSpPr>
        <p:spPr>
          <a:xfrm>
            <a:off x="3656513" y="9863937"/>
            <a:ext cx="2577783" cy="507831"/>
          </a:xfrm>
          <a:prstGeom prst="rect">
            <a:avLst/>
          </a:prstGeom>
          <a:noFill/>
        </p:spPr>
        <p:txBody>
          <a:bodyPr wrap="square" rtlCol="0">
            <a:spAutoFit/>
          </a:bodyPr>
          <a:lstStyle/>
          <a:p>
            <a:pPr algn="just"/>
            <a:r>
              <a:rPr lang="ja-JP" altLang="en-US" sz="1200" b="1" dirty="0">
                <a:latin typeface="Meiryo" panose="020B0604030504040204" pitchFamily="34" charset="-128"/>
                <a:ea typeface="Meiryo" panose="020B0604030504040204" pitchFamily="34" charset="-128"/>
              </a:rPr>
              <a:t> </a:t>
            </a:r>
            <a:r>
              <a:rPr lang="en" altLang="ja-JP" sz="1600" b="1" dirty="0">
                <a:latin typeface="Meiryo" panose="020B0604030504040204" pitchFamily="34" charset="-128"/>
                <a:ea typeface="Meiryo" panose="020B0604030504040204" pitchFamily="34" charset="-128"/>
              </a:rPr>
              <a:t>TEL</a:t>
            </a:r>
            <a:r>
              <a:rPr lang="ja-JP" altLang="en-US" sz="1800" b="1" dirty="0">
                <a:latin typeface="Meiryo" panose="020B0604030504040204" pitchFamily="34" charset="-128"/>
                <a:ea typeface="Meiryo" panose="020B0604030504040204" pitchFamily="34" charset="-128"/>
              </a:rPr>
              <a:t> </a:t>
            </a:r>
            <a:r>
              <a:rPr lang="en-US" altLang="ja-JP" sz="1800" b="1" dirty="0">
                <a:solidFill>
                  <a:srgbClr val="FF0000"/>
                </a:solidFill>
                <a:latin typeface="Meiryo" panose="020B0604030504040204" pitchFamily="34" charset="-128"/>
                <a:ea typeface="Meiryo" panose="020B0604030504040204" pitchFamily="34" charset="-128"/>
              </a:rPr>
              <a:t>xxx</a:t>
            </a:r>
            <a:r>
              <a:rPr lang="en" altLang="ja-JP" sz="1800" b="1" dirty="0">
                <a:solidFill>
                  <a:srgbClr val="FF0000"/>
                </a:solidFill>
                <a:latin typeface="Meiryo" panose="020B0604030504040204" pitchFamily="34" charset="-128"/>
                <a:ea typeface="Meiryo" panose="020B0604030504040204" pitchFamily="34" charset="-128"/>
              </a:rPr>
              <a:t>-xxxx-xxxx</a:t>
            </a:r>
            <a:endParaRPr lang="en" altLang="ja-JP" sz="1400" b="1" dirty="0">
              <a:solidFill>
                <a:srgbClr val="FF0000"/>
              </a:solidFill>
              <a:latin typeface="Meiryo" panose="020B0604030504040204" pitchFamily="34" charset="-128"/>
              <a:ea typeface="Meiryo" panose="020B0604030504040204" pitchFamily="34" charset="-128"/>
            </a:endParaRPr>
          </a:p>
          <a:p>
            <a:pPr algn="just"/>
            <a:r>
              <a:rPr lang="ja-JP" altLang="en" sz="900" dirty="0">
                <a:latin typeface="Meiryo" panose="020B0604030504040204" pitchFamily="34" charset="-128"/>
                <a:ea typeface="Meiryo" panose="020B0604030504040204" pitchFamily="34" charset="-128"/>
              </a:rPr>
              <a:t>（</a:t>
            </a:r>
            <a:r>
              <a:rPr lang="ja-JP" altLang="en-US" sz="900" dirty="0">
                <a:latin typeface="Meiryo" panose="020B0604030504040204" pitchFamily="34" charset="-128"/>
                <a:ea typeface="Meiryo" panose="020B0604030504040204" pitchFamily="34" charset="-128"/>
              </a:rPr>
              <a:t>通話料が発生しますのでご注意ください）</a:t>
            </a:r>
          </a:p>
        </p:txBody>
      </p:sp>
      <p:sp>
        <p:nvSpPr>
          <p:cNvPr id="17" name="テキスト ボックス 16">
            <a:extLst>
              <a:ext uri="{FF2B5EF4-FFF2-40B4-BE49-F238E27FC236}">
                <a16:creationId xmlns:a16="http://schemas.microsoft.com/office/drawing/2014/main" id="{4CE2E335-B25D-1E1B-9B79-F5F5D60FEF5B}"/>
              </a:ext>
            </a:extLst>
          </p:cNvPr>
          <p:cNvSpPr txBox="1"/>
          <p:nvPr/>
        </p:nvSpPr>
        <p:spPr>
          <a:xfrm>
            <a:off x="6413042" y="9956064"/>
            <a:ext cx="707001" cy="215444"/>
          </a:xfrm>
          <a:prstGeom prst="rect">
            <a:avLst/>
          </a:prstGeom>
          <a:noFill/>
        </p:spPr>
        <p:txBody>
          <a:bodyPr wrap="square" rtlCol="0">
            <a:spAutoFit/>
          </a:bodyPr>
          <a:lstStyle/>
          <a:p>
            <a:pPr algn="ctr"/>
            <a:r>
              <a:rPr lang="ja-JP" altLang="en-US" sz="800" b="1" dirty="0">
                <a:latin typeface="Meiryo" panose="020B0604030504040204" pitchFamily="34" charset="-128"/>
                <a:ea typeface="Meiryo" panose="020B0604030504040204" pitchFamily="34" charset="-128"/>
              </a:rPr>
              <a:t>受付時間</a:t>
            </a:r>
          </a:p>
        </p:txBody>
      </p:sp>
      <p:sp>
        <p:nvSpPr>
          <p:cNvPr id="20" name="テキスト ボックス 19">
            <a:extLst>
              <a:ext uri="{FF2B5EF4-FFF2-40B4-BE49-F238E27FC236}">
                <a16:creationId xmlns:a16="http://schemas.microsoft.com/office/drawing/2014/main" id="{854890B5-93AD-AA86-4DBC-443E0F607904}"/>
              </a:ext>
            </a:extLst>
          </p:cNvPr>
          <p:cNvSpPr txBox="1"/>
          <p:nvPr/>
        </p:nvSpPr>
        <p:spPr>
          <a:xfrm>
            <a:off x="3696268" y="9650657"/>
            <a:ext cx="3621401" cy="261610"/>
          </a:xfrm>
          <a:prstGeom prst="rect">
            <a:avLst/>
          </a:prstGeom>
          <a:noFill/>
        </p:spPr>
        <p:txBody>
          <a:bodyPr wrap="square" rtlCol="0">
            <a:spAutoFit/>
          </a:bodyPr>
          <a:lstStyle/>
          <a:p>
            <a:r>
              <a:rPr lang="ja-JP" altLang="en-US" sz="1100" b="1" dirty="0">
                <a:solidFill>
                  <a:srgbClr val="FF0000"/>
                </a:solidFill>
                <a:latin typeface="メイリオ" panose="020B0604030504040204" pitchFamily="50" charset="-128"/>
                <a:ea typeface="メイリオ" panose="020B0604030504040204" pitchFamily="50" charset="-128"/>
              </a:rPr>
              <a:t>●●リフォーム株式会社</a:t>
            </a:r>
            <a:endParaRPr lang="ja-JP" altLang="en-US" sz="1100" b="1" dirty="0">
              <a:solidFill>
                <a:srgbClr val="FF0000"/>
              </a:solidFill>
              <a:latin typeface="Meiryo" panose="020B0604030504040204" pitchFamily="34" charset="-128"/>
              <a:ea typeface="Meiryo" panose="020B0604030504040204" pitchFamily="34" charset="-128"/>
            </a:endParaRPr>
          </a:p>
        </p:txBody>
      </p:sp>
      <p:sp>
        <p:nvSpPr>
          <p:cNvPr id="30" name="字幕 2">
            <a:extLst>
              <a:ext uri="{FF2B5EF4-FFF2-40B4-BE49-F238E27FC236}">
                <a16:creationId xmlns:a16="http://schemas.microsoft.com/office/drawing/2014/main" id="{B157E3FA-A83E-E564-8F5A-459DFD64D7BD}"/>
              </a:ext>
            </a:extLst>
          </p:cNvPr>
          <p:cNvSpPr txBox="1">
            <a:spLocks/>
          </p:cNvSpPr>
          <p:nvPr/>
        </p:nvSpPr>
        <p:spPr>
          <a:xfrm>
            <a:off x="653935" y="243715"/>
            <a:ext cx="1046807" cy="255588"/>
          </a:xfrm>
          <a:prstGeom prst="rect">
            <a:avLst/>
          </a:prstGeom>
        </p:spPr>
        <p:txBody>
          <a:bodyPr vert="horz" lIns="98694" tIns="49347" rIns="98694" bIns="49347"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b="1" dirty="0">
                <a:solidFill>
                  <a:schemeClr val="bg1"/>
                </a:solidFill>
                <a:latin typeface="Meiryo" panose="020B0604030504040204" pitchFamily="34" charset="-128"/>
                <a:ea typeface="Meiryo" panose="020B0604030504040204" pitchFamily="34" charset="-128"/>
              </a:rPr>
              <a:t>改修の効果</a:t>
            </a:r>
          </a:p>
        </p:txBody>
      </p:sp>
      <p:sp>
        <p:nvSpPr>
          <p:cNvPr id="31" name="テキスト ボックス 30">
            <a:extLst>
              <a:ext uri="{FF2B5EF4-FFF2-40B4-BE49-F238E27FC236}">
                <a16:creationId xmlns:a16="http://schemas.microsoft.com/office/drawing/2014/main" id="{62631238-E930-7E0C-3DD4-2B0E31E854BA}"/>
              </a:ext>
            </a:extLst>
          </p:cNvPr>
          <p:cNvSpPr txBox="1"/>
          <p:nvPr/>
        </p:nvSpPr>
        <p:spPr>
          <a:xfrm>
            <a:off x="473828" y="574797"/>
            <a:ext cx="2836650" cy="1542730"/>
          </a:xfrm>
          <a:prstGeom prst="rect">
            <a:avLst/>
          </a:prstGeom>
          <a:noFill/>
        </p:spPr>
        <p:txBody>
          <a:bodyPr wrap="square" rtlCol="0">
            <a:spAutoFit/>
          </a:bodyPr>
          <a:lstStyle>
            <a:defPPr>
              <a:defRPr lang="ja-JP"/>
            </a:defPPr>
            <a:lvl1pPr algn="just">
              <a:defRPr sz="971">
                <a:latin typeface="Meiryo" panose="020B0604030504040204" pitchFamily="34" charset="-128"/>
                <a:ea typeface="Meiryo" panose="020B0604030504040204" pitchFamily="34" charset="-128"/>
              </a:defRPr>
            </a:lvl1pPr>
          </a:lstStyle>
          <a:p>
            <a:r>
              <a:rPr lang="ja-JP" altLang="en-US" sz="1200" dirty="0"/>
              <a:t>あなたの窓の改修前</a:t>
            </a:r>
            <a:r>
              <a:rPr lang="ja-JP" altLang="en-US" dirty="0"/>
              <a:t>の窓の熱貫流率は</a:t>
            </a:r>
            <a:endParaRPr lang="en-US" altLang="ja-JP" dirty="0"/>
          </a:p>
          <a:p>
            <a:endParaRPr lang="en-US" altLang="ja-JP" dirty="0"/>
          </a:p>
          <a:p>
            <a:r>
              <a:rPr lang="ja-JP" altLang="en-US" dirty="0"/>
              <a:t>　　　　　　　　　　　</a:t>
            </a:r>
            <a:r>
              <a:rPr lang="ja-JP" altLang="en-US" b="1" dirty="0"/>
              <a:t>（</a:t>
            </a:r>
            <a:r>
              <a:rPr lang="en" altLang="ja-JP" b="1" dirty="0"/>
              <a:t>W/m</a:t>
            </a:r>
            <a:r>
              <a:rPr lang="en" altLang="ja-JP" sz="970" b="1" baseline="30000" dirty="0"/>
              <a:t>2</a:t>
            </a:r>
            <a:r>
              <a:rPr lang="ja-JP" altLang="en-US" sz="970" b="1" dirty="0"/>
              <a:t>・</a:t>
            </a:r>
            <a:r>
              <a:rPr lang="en" altLang="ja-JP" b="1" dirty="0"/>
              <a:t>K</a:t>
            </a:r>
            <a:r>
              <a:rPr lang="ja-JP" altLang="en" b="1" dirty="0"/>
              <a:t>）</a:t>
            </a:r>
            <a:r>
              <a:rPr lang="en-US" altLang="ja-JP" b="1" dirty="0"/>
              <a:t> </a:t>
            </a:r>
            <a:r>
              <a:rPr lang="ja-JP" altLang="en-US" dirty="0"/>
              <a:t>ですが</a:t>
            </a:r>
            <a:endParaRPr lang="en-US" altLang="ja-JP" dirty="0"/>
          </a:p>
          <a:p>
            <a:endParaRPr lang="en-US" altLang="ja-JP" dirty="0"/>
          </a:p>
          <a:p>
            <a:r>
              <a:rPr lang="ja-JP" altLang="en-US" sz="1200" dirty="0"/>
              <a:t>改修後</a:t>
            </a:r>
            <a:r>
              <a:rPr lang="ja-JP" altLang="en-US" dirty="0"/>
              <a:t>の窓の熱貫流率は</a:t>
            </a:r>
            <a:endParaRPr lang="en-US" altLang="ja-JP" dirty="0"/>
          </a:p>
          <a:p>
            <a:endParaRPr lang="en-US" altLang="ja-JP" dirty="0"/>
          </a:p>
          <a:p>
            <a:r>
              <a:rPr lang="ja-JP" altLang="en-US" dirty="0"/>
              <a:t>　　　　　　　　　　　</a:t>
            </a:r>
            <a:r>
              <a:rPr lang="ja-JP" altLang="en-US" b="1" dirty="0"/>
              <a:t>（</a:t>
            </a:r>
            <a:r>
              <a:rPr lang="en" altLang="ja-JP" b="1" dirty="0"/>
              <a:t>W/m</a:t>
            </a:r>
            <a:r>
              <a:rPr lang="en" altLang="ja-JP" sz="970" b="1" baseline="30000" dirty="0"/>
              <a:t>2</a:t>
            </a:r>
            <a:r>
              <a:rPr lang="ja-JP" altLang="en-US" sz="970" b="1" dirty="0"/>
              <a:t>・</a:t>
            </a:r>
            <a:r>
              <a:rPr lang="en" altLang="ja-JP" b="1" dirty="0"/>
              <a:t>K</a:t>
            </a:r>
            <a:r>
              <a:rPr lang="ja-JP" altLang="en" b="1" dirty="0"/>
              <a:t>）</a:t>
            </a:r>
            <a:r>
              <a:rPr lang="ja-JP" altLang="en-US" dirty="0"/>
              <a:t>　</a:t>
            </a:r>
            <a:endParaRPr lang="en-US" altLang="ja-JP" dirty="0"/>
          </a:p>
          <a:p>
            <a:endParaRPr lang="en-US" altLang="ja-JP" dirty="0"/>
          </a:p>
          <a:p>
            <a:pPr algn="r"/>
            <a:r>
              <a:rPr lang="ja-JP" altLang="en-US" sz="1200" dirty="0"/>
              <a:t>まで向上します</a:t>
            </a:r>
            <a:r>
              <a:rPr lang="en-US" altLang="ja-JP" sz="1200" dirty="0"/>
              <a:t>!!</a:t>
            </a:r>
            <a:endParaRPr lang="ja-JP" altLang="en-US" sz="1200" dirty="0"/>
          </a:p>
        </p:txBody>
      </p:sp>
      <p:sp>
        <p:nvSpPr>
          <p:cNvPr id="32" name="字幕 2">
            <a:extLst>
              <a:ext uri="{FF2B5EF4-FFF2-40B4-BE49-F238E27FC236}">
                <a16:creationId xmlns:a16="http://schemas.microsoft.com/office/drawing/2014/main" id="{3C38077D-B6C0-D728-3872-3E63FB417C0F}"/>
              </a:ext>
            </a:extLst>
          </p:cNvPr>
          <p:cNvSpPr txBox="1">
            <a:spLocks/>
          </p:cNvSpPr>
          <p:nvPr/>
        </p:nvSpPr>
        <p:spPr>
          <a:xfrm>
            <a:off x="3909011" y="544346"/>
            <a:ext cx="3124199" cy="392448"/>
          </a:xfrm>
          <a:prstGeom prst="rect">
            <a:avLst/>
          </a:prstGeom>
        </p:spPr>
        <p:txBody>
          <a:bodyPr vert="horz" lIns="98694" tIns="49347" rIns="98694" bIns="49347"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en" altLang="ja-JP" sz="1511" b="1" dirty="0">
                <a:solidFill>
                  <a:srgbClr val="2D59D3"/>
                </a:solidFill>
                <a:latin typeface="Meiryo" panose="020B0604030504040204" pitchFamily="34" charset="-128"/>
                <a:ea typeface="Meiryo" panose="020B0604030504040204" pitchFamily="34" charset="-128"/>
              </a:rPr>
              <a:t>Low-E</a:t>
            </a:r>
            <a:r>
              <a:rPr lang="ja-JP" altLang="en-US" sz="1511" b="1" dirty="0">
                <a:solidFill>
                  <a:srgbClr val="2D59D3"/>
                </a:solidFill>
                <a:latin typeface="Meiryo" panose="020B0604030504040204" pitchFamily="34" charset="-128"/>
                <a:ea typeface="Meiryo" panose="020B0604030504040204" pitchFamily="34" charset="-128"/>
              </a:rPr>
              <a:t>複層ガラス</a:t>
            </a:r>
            <a:r>
              <a:rPr lang="ja-JP" altLang="en-US" sz="1295" b="1" dirty="0">
                <a:solidFill>
                  <a:srgbClr val="2D59D3"/>
                </a:solidFill>
                <a:latin typeface="Meiryo" panose="020B0604030504040204" pitchFamily="34" charset="-128"/>
                <a:ea typeface="Meiryo" panose="020B0604030504040204" pitchFamily="34" charset="-128"/>
              </a:rPr>
              <a:t>の場合の使い方</a:t>
            </a:r>
          </a:p>
        </p:txBody>
      </p:sp>
      <p:sp>
        <p:nvSpPr>
          <p:cNvPr id="34" name="テキスト ボックス 33">
            <a:extLst>
              <a:ext uri="{FF2B5EF4-FFF2-40B4-BE49-F238E27FC236}">
                <a16:creationId xmlns:a16="http://schemas.microsoft.com/office/drawing/2014/main" id="{9B073EA4-C3F7-A2D5-B5AE-ADE613E88409}"/>
              </a:ext>
            </a:extLst>
          </p:cNvPr>
          <p:cNvSpPr txBox="1"/>
          <p:nvPr/>
        </p:nvSpPr>
        <p:spPr>
          <a:xfrm>
            <a:off x="3841462" y="914459"/>
            <a:ext cx="3402417" cy="391133"/>
          </a:xfrm>
          <a:prstGeom prst="rect">
            <a:avLst/>
          </a:prstGeom>
          <a:noFill/>
        </p:spPr>
        <p:txBody>
          <a:bodyPr wrap="square" rtlCol="0">
            <a:spAutoFit/>
          </a:bodyPr>
          <a:lstStyle/>
          <a:p>
            <a:pPr>
              <a:spcAft>
                <a:spcPts val="1079"/>
              </a:spcAft>
            </a:pPr>
            <a:r>
              <a:rPr lang="en" altLang="ja-JP" sz="971" kern="800" dirty="0">
                <a:latin typeface="Meiryo" panose="020B0604030504040204" pitchFamily="34" charset="-128"/>
                <a:ea typeface="Meiryo" panose="020B0604030504040204" pitchFamily="34" charset="-128"/>
              </a:rPr>
              <a:t>Low-E</a:t>
            </a:r>
            <a:r>
              <a:rPr lang="ja-JP" altLang="en-US" sz="971" kern="800" dirty="0">
                <a:latin typeface="Meiryo" panose="020B0604030504040204" pitchFamily="34" charset="-128"/>
                <a:ea typeface="Meiryo" panose="020B0604030504040204" pitchFamily="34" charset="-128"/>
              </a:rPr>
              <a:t>複層ガラスは二つのタイプを条件に合わせて使い分けることで</a:t>
            </a:r>
            <a:r>
              <a:rPr lang="ja-JP" altLang="en-US" sz="971" kern="800" spc="-150" dirty="0">
                <a:latin typeface="Meiryo" panose="020B0604030504040204" pitchFamily="34" charset="-128"/>
                <a:ea typeface="Meiryo" panose="020B0604030504040204" pitchFamily="34" charset="-128"/>
              </a:rPr>
              <a:t>、</a:t>
            </a:r>
            <a:r>
              <a:rPr lang="ja-JP" altLang="en-US" sz="971" kern="800" dirty="0">
                <a:latin typeface="Meiryo" panose="020B0604030504040204" pitchFamily="34" charset="-128"/>
                <a:ea typeface="Meiryo" panose="020B0604030504040204" pitchFamily="34" charset="-128"/>
              </a:rPr>
              <a:t>更に大きな省エネ効果を発揮できます。</a:t>
            </a:r>
          </a:p>
        </p:txBody>
      </p:sp>
      <p:sp>
        <p:nvSpPr>
          <p:cNvPr id="35" name="テキスト ボックス 34">
            <a:extLst>
              <a:ext uri="{FF2B5EF4-FFF2-40B4-BE49-F238E27FC236}">
                <a16:creationId xmlns:a16="http://schemas.microsoft.com/office/drawing/2014/main" id="{5ABA7B33-E8F1-1127-928B-477736A68090}"/>
              </a:ext>
            </a:extLst>
          </p:cNvPr>
          <p:cNvSpPr txBox="1"/>
          <p:nvPr/>
        </p:nvSpPr>
        <p:spPr>
          <a:xfrm>
            <a:off x="3812481" y="3704525"/>
            <a:ext cx="3240989" cy="988732"/>
          </a:xfrm>
          <a:prstGeom prst="rect">
            <a:avLst/>
          </a:prstGeom>
          <a:noFill/>
        </p:spPr>
        <p:txBody>
          <a:bodyPr wrap="square" rtlCol="0">
            <a:spAutoFit/>
          </a:bodyPr>
          <a:lstStyle/>
          <a:p>
            <a:pPr algn="just"/>
            <a:r>
              <a:rPr lang="ja-JP" altLang="en-US" sz="971" dirty="0">
                <a:latin typeface="Meiryo" panose="020B0604030504040204" pitchFamily="34" charset="-128"/>
                <a:ea typeface="Meiryo" panose="020B0604030504040204" pitchFamily="34" charset="-128"/>
              </a:rPr>
              <a:t>日差しをほどよく取り入れ</a:t>
            </a:r>
            <a:r>
              <a:rPr lang="ja-JP" altLang="en-US" sz="971" spc="-150" dirty="0">
                <a:latin typeface="Meiryo" panose="020B0604030504040204" pitchFamily="34" charset="-128"/>
                <a:ea typeface="Meiryo" panose="020B0604030504040204" pitchFamily="34" charset="-128"/>
              </a:rPr>
              <a:t>る</a:t>
            </a:r>
            <a:r>
              <a:rPr lang="ja-JP" altLang="en-US" sz="971" dirty="0">
                <a:latin typeface="Meiryo" panose="020B0604030504040204" pitchFamily="34" charset="-128"/>
                <a:ea typeface="Meiryo" panose="020B0604030504040204" pitchFamily="34" charset="-128"/>
              </a:rPr>
              <a:t>「</a:t>
            </a:r>
            <a:r>
              <a:rPr lang="ja-JP" altLang="en-US" sz="971" b="1" dirty="0">
                <a:latin typeface="Meiryo" panose="020B0604030504040204" pitchFamily="34" charset="-128"/>
                <a:ea typeface="Meiryo" panose="020B0604030504040204" pitchFamily="34" charset="-128"/>
              </a:rPr>
              <a:t>日射取得型</a:t>
            </a:r>
            <a:r>
              <a:rPr lang="ja-JP" altLang="en-US" sz="971" spc="-150" dirty="0">
                <a:latin typeface="Meiryo" panose="020B0604030504040204" pitchFamily="34" charset="-128"/>
                <a:ea typeface="Meiryo" panose="020B0604030504040204" pitchFamily="34" charset="-128"/>
              </a:rPr>
              <a:t>」</a:t>
            </a:r>
            <a:r>
              <a:rPr lang="ja-JP" altLang="en-US" sz="971" dirty="0">
                <a:latin typeface="Meiryo" panose="020B0604030504040204" pitchFamily="34" charset="-128"/>
                <a:ea typeface="Meiryo" panose="020B0604030504040204" pitchFamily="34" charset="-128"/>
              </a:rPr>
              <a:t>は</a:t>
            </a:r>
            <a:r>
              <a:rPr lang="ja-JP" altLang="en-US" sz="971" spc="-150" dirty="0">
                <a:latin typeface="Meiryo" panose="020B0604030504040204" pitchFamily="34" charset="-128"/>
                <a:ea typeface="Meiryo" panose="020B0604030504040204" pitchFamily="34" charset="-128"/>
              </a:rPr>
              <a:t>、</a:t>
            </a:r>
            <a:r>
              <a:rPr lang="ja-JP" altLang="en-US" sz="971" dirty="0">
                <a:latin typeface="Meiryo" panose="020B0604030504040204" pitchFamily="34" charset="-128"/>
                <a:ea typeface="Meiryo" panose="020B0604030504040204" pitchFamily="34" charset="-128"/>
              </a:rPr>
              <a:t>冬の低い位置の太陽から日差しを取り入れて室内を温めることができます</a:t>
            </a:r>
            <a:r>
              <a:rPr lang="ja-JP" altLang="en-US" sz="971" spc="-150" dirty="0">
                <a:latin typeface="Meiryo" panose="020B0604030504040204" pitchFamily="34" charset="-128"/>
                <a:ea typeface="Meiryo" panose="020B0604030504040204" pitchFamily="34" charset="-128"/>
              </a:rPr>
              <a:t>。</a:t>
            </a:r>
            <a:endParaRPr lang="en-US" altLang="ja-JP" sz="971" spc="-150" dirty="0">
              <a:latin typeface="Meiryo" panose="020B0604030504040204" pitchFamily="34" charset="-128"/>
              <a:ea typeface="Meiryo" panose="020B0604030504040204" pitchFamily="34" charset="-128"/>
            </a:endParaRPr>
          </a:p>
          <a:p>
            <a:pPr algn="just"/>
            <a:r>
              <a:rPr lang="ja-JP" altLang="en-US" sz="971" dirty="0">
                <a:latin typeface="Meiryo" panose="020B0604030504040204" pitchFamily="34" charset="-128"/>
                <a:ea typeface="Meiryo" panose="020B0604030504040204" pitchFamily="34" charset="-128"/>
              </a:rPr>
              <a:t>太陽の高度が高くなる夏に日差しの量が多すぎる場合には、軒やひさしをつけることで</a:t>
            </a:r>
            <a:r>
              <a:rPr lang="ja-JP" altLang="en-US" sz="971" spc="-150" dirty="0">
                <a:latin typeface="Meiryo" panose="020B0604030504040204" pitchFamily="34" charset="-128"/>
                <a:ea typeface="Meiryo" panose="020B0604030504040204" pitchFamily="34" charset="-128"/>
              </a:rPr>
              <a:t>、</a:t>
            </a:r>
            <a:r>
              <a:rPr lang="ja-JP" altLang="en-US" sz="971" dirty="0">
                <a:latin typeface="Meiryo" panose="020B0604030504040204" pitchFamily="34" charset="-128"/>
                <a:ea typeface="Meiryo" panose="020B0604030504040204" pitchFamily="34" charset="-128"/>
              </a:rPr>
              <a:t>太陽の直射日光を防ぐこともできます。</a:t>
            </a:r>
          </a:p>
        </p:txBody>
      </p:sp>
      <p:sp>
        <p:nvSpPr>
          <p:cNvPr id="36" name="正方形/長方形 35">
            <a:extLst>
              <a:ext uri="{FF2B5EF4-FFF2-40B4-BE49-F238E27FC236}">
                <a16:creationId xmlns:a16="http://schemas.microsoft.com/office/drawing/2014/main" id="{80606060-BA6B-B072-D9DA-BB311A359AC0}"/>
              </a:ext>
            </a:extLst>
          </p:cNvPr>
          <p:cNvSpPr/>
          <p:nvPr/>
        </p:nvSpPr>
        <p:spPr>
          <a:xfrm>
            <a:off x="4015413" y="2557080"/>
            <a:ext cx="945455" cy="230832"/>
          </a:xfrm>
          <a:prstGeom prst="rect">
            <a:avLst/>
          </a:prstGeom>
        </p:spPr>
        <p:txBody>
          <a:bodyPr wrap="square">
            <a:spAutoFit/>
          </a:bodyPr>
          <a:lstStyle/>
          <a:p>
            <a:pPr algn="r"/>
            <a:r>
              <a:rPr lang="ja-JP" altLang="en-US" sz="900" b="1" dirty="0">
                <a:latin typeface="Meiryo" panose="020B0604030504040204" pitchFamily="34" charset="-128"/>
                <a:ea typeface="Meiryo" panose="020B0604030504040204" pitchFamily="34" charset="-128"/>
              </a:rPr>
              <a:t>の窓には</a:t>
            </a:r>
          </a:p>
        </p:txBody>
      </p:sp>
      <p:sp>
        <p:nvSpPr>
          <p:cNvPr id="38" name="正方形/長方形 37">
            <a:extLst>
              <a:ext uri="{FF2B5EF4-FFF2-40B4-BE49-F238E27FC236}">
                <a16:creationId xmlns:a16="http://schemas.microsoft.com/office/drawing/2014/main" id="{4C7EAC98-6951-5CCE-9504-72229FA7A8B0}"/>
              </a:ext>
            </a:extLst>
          </p:cNvPr>
          <p:cNvSpPr/>
          <p:nvPr/>
        </p:nvSpPr>
        <p:spPr>
          <a:xfrm>
            <a:off x="429269" y="3126224"/>
            <a:ext cx="2260723" cy="276999"/>
          </a:xfrm>
          <a:prstGeom prst="rect">
            <a:avLst/>
          </a:prstGeom>
        </p:spPr>
        <p:txBody>
          <a:bodyPr wrap="square">
            <a:spAutoFit/>
          </a:bodyPr>
          <a:lstStyle/>
          <a:p>
            <a:r>
              <a:rPr lang="ja-JP" altLang="en-US" sz="1200" b="1" dirty="0">
                <a:solidFill>
                  <a:srgbClr val="F25E64"/>
                </a:solidFill>
                <a:latin typeface="Meiryo" panose="020B0604030504040204" pitchFamily="34" charset="-128"/>
                <a:ea typeface="Meiryo" panose="020B0604030504040204" pitchFamily="34" charset="-128"/>
              </a:rPr>
              <a:t>●</a:t>
            </a:r>
            <a:r>
              <a:rPr lang="ja-JP" altLang="en-US" sz="1200" b="1" dirty="0">
                <a:latin typeface="Meiryo" panose="020B0604030504040204" pitchFamily="34" charset="-128"/>
                <a:ea typeface="Meiryo" panose="020B0604030504040204" pitchFamily="34" charset="-128"/>
              </a:rPr>
              <a:t>改修前</a:t>
            </a:r>
            <a:r>
              <a:rPr lang="ja-JP" altLang="en-US" sz="1000" b="1" dirty="0">
                <a:latin typeface="Meiryo" panose="020B0604030504040204" pitchFamily="34" charset="-128"/>
                <a:ea typeface="Meiryo" panose="020B0604030504040204" pitchFamily="34" charset="-128"/>
              </a:rPr>
              <a:t>の窓（</a:t>
            </a:r>
            <a:r>
              <a:rPr lang="ja-JP" altLang="en-US" sz="1000" b="1" dirty="0">
                <a:solidFill>
                  <a:srgbClr val="FF0000"/>
                </a:solidFill>
                <a:latin typeface="Meiryo" panose="020B0604030504040204" pitchFamily="34" charset="-128"/>
                <a:ea typeface="Meiryo" panose="020B0604030504040204" pitchFamily="34" charset="-128"/>
              </a:rPr>
              <a:t>アルミ＋単板</a:t>
            </a:r>
            <a:r>
              <a:rPr lang="ja-JP" altLang="en-US" sz="1000" b="1" dirty="0">
                <a:latin typeface="Meiryo" panose="020B0604030504040204" pitchFamily="34" charset="-128"/>
                <a:ea typeface="Meiryo" panose="020B0604030504040204" pitchFamily="34" charset="-128"/>
              </a:rPr>
              <a:t>）</a:t>
            </a:r>
          </a:p>
        </p:txBody>
      </p:sp>
      <p:sp>
        <p:nvSpPr>
          <p:cNvPr id="39" name="正方形/長方形 38">
            <a:extLst>
              <a:ext uri="{FF2B5EF4-FFF2-40B4-BE49-F238E27FC236}">
                <a16:creationId xmlns:a16="http://schemas.microsoft.com/office/drawing/2014/main" id="{306AEC16-EA8F-4E5B-17A6-28391AB830AC}"/>
              </a:ext>
            </a:extLst>
          </p:cNvPr>
          <p:cNvSpPr/>
          <p:nvPr/>
        </p:nvSpPr>
        <p:spPr>
          <a:xfrm>
            <a:off x="575279" y="4498187"/>
            <a:ext cx="2383987" cy="215444"/>
          </a:xfrm>
          <a:prstGeom prst="rect">
            <a:avLst/>
          </a:prstGeom>
        </p:spPr>
        <p:txBody>
          <a:bodyPr wrap="none">
            <a:spAutoFit/>
          </a:bodyPr>
          <a:lstStyle/>
          <a:p>
            <a:pPr algn="ctr"/>
            <a:r>
              <a:rPr lang="ja-JP" altLang="en-US" sz="800" dirty="0">
                <a:latin typeface="Meiryo" panose="020B0604030504040204" pitchFamily="34" charset="-128"/>
                <a:ea typeface="Meiryo" panose="020B0604030504040204" pitchFamily="34" charset="-128"/>
              </a:rPr>
              <a:t>熱貫流率 　　　　　　　　　　　</a:t>
            </a:r>
            <a:r>
              <a:rPr lang="ja-JP" altLang="en-US" sz="750" dirty="0">
                <a:latin typeface="Meiryo" panose="020B0604030504040204" pitchFamily="34" charset="-128"/>
                <a:ea typeface="Meiryo" panose="020B0604030504040204" pitchFamily="34" charset="-128"/>
              </a:rPr>
              <a:t>（</a:t>
            </a:r>
            <a:r>
              <a:rPr lang="en" altLang="ja-JP" sz="750" dirty="0">
                <a:latin typeface="Meiryo" panose="020B0604030504040204" pitchFamily="34" charset="-128"/>
                <a:ea typeface="Meiryo" panose="020B0604030504040204" pitchFamily="34" charset="-128"/>
              </a:rPr>
              <a:t>W/m</a:t>
            </a:r>
            <a:r>
              <a:rPr lang="en" altLang="ja-JP" sz="750" baseline="30000" dirty="0">
                <a:latin typeface="Meiryo" panose="020B0604030504040204" pitchFamily="34" charset="-128"/>
                <a:ea typeface="Meiryo" panose="020B0604030504040204" pitchFamily="34" charset="-128"/>
              </a:rPr>
              <a:t>2</a:t>
            </a:r>
            <a:r>
              <a:rPr lang="ja-JP" altLang="en-US" sz="750" dirty="0">
                <a:latin typeface="Meiryo" panose="020B0604030504040204" pitchFamily="34" charset="-128"/>
                <a:ea typeface="Meiryo" panose="020B0604030504040204" pitchFamily="34" charset="-128"/>
              </a:rPr>
              <a:t>・</a:t>
            </a:r>
            <a:r>
              <a:rPr lang="en" altLang="ja-JP" sz="750" dirty="0">
                <a:latin typeface="Meiryo" panose="020B0604030504040204" pitchFamily="34" charset="-128"/>
                <a:ea typeface="Meiryo" panose="020B0604030504040204" pitchFamily="34" charset="-128"/>
              </a:rPr>
              <a:t>K</a:t>
            </a:r>
            <a:r>
              <a:rPr lang="ja-JP" altLang="en" sz="750" dirty="0">
                <a:latin typeface="Meiryo" panose="020B0604030504040204" pitchFamily="34" charset="-128"/>
                <a:ea typeface="Meiryo" panose="020B0604030504040204" pitchFamily="34" charset="-128"/>
              </a:rPr>
              <a:t>）</a:t>
            </a:r>
            <a:endParaRPr lang="ja-JP" altLang="en-US" sz="750" dirty="0">
              <a:latin typeface="Meiryo" panose="020B0604030504040204" pitchFamily="34" charset="-128"/>
              <a:ea typeface="Meiryo" panose="020B0604030504040204" pitchFamily="34" charset="-128"/>
            </a:endParaRPr>
          </a:p>
        </p:txBody>
      </p:sp>
      <p:sp>
        <p:nvSpPr>
          <p:cNvPr id="40" name="下矢印 138">
            <a:extLst>
              <a:ext uri="{FF2B5EF4-FFF2-40B4-BE49-F238E27FC236}">
                <a16:creationId xmlns:a16="http://schemas.microsoft.com/office/drawing/2014/main" id="{66831991-0E62-307A-652F-A1401C3728B1}"/>
              </a:ext>
            </a:extLst>
          </p:cNvPr>
          <p:cNvSpPr/>
          <p:nvPr/>
        </p:nvSpPr>
        <p:spPr>
          <a:xfrm>
            <a:off x="1610780" y="4811084"/>
            <a:ext cx="245948" cy="244403"/>
          </a:xfrm>
          <a:prstGeom prst="downArrow">
            <a:avLst/>
          </a:prstGeom>
          <a:solidFill>
            <a:srgbClr val="2D5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panose="020B0604030504040204" pitchFamily="34" charset="-128"/>
              <a:ea typeface="Meiryo" panose="020B0604030504040204" pitchFamily="34" charset="-128"/>
            </a:endParaRPr>
          </a:p>
        </p:txBody>
      </p:sp>
      <p:sp>
        <p:nvSpPr>
          <p:cNvPr id="42" name="正方形/長方形 41">
            <a:extLst>
              <a:ext uri="{FF2B5EF4-FFF2-40B4-BE49-F238E27FC236}">
                <a16:creationId xmlns:a16="http://schemas.microsoft.com/office/drawing/2014/main" id="{1A61C036-4D13-69D9-8715-C68A6ACE4E00}"/>
              </a:ext>
            </a:extLst>
          </p:cNvPr>
          <p:cNvSpPr/>
          <p:nvPr/>
        </p:nvSpPr>
        <p:spPr>
          <a:xfrm>
            <a:off x="1818006" y="4791285"/>
            <a:ext cx="441147" cy="246221"/>
          </a:xfrm>
          <a:prstGeom prst="rect">
            <a:avLst/>
          </a:prstGeom>
        </p:spPr>
        <p:txBody>
          <a:bodyPr wrap="none">
            <a:spAutoFit/>
          </a:bodyPr>
          <a:lstStyle/>
          <a:p>
            <a:pPr algn="ctr"/>
            <a:r>
              <a:rPr lang="ja-JP" altLang="en-US" sz="1000" b="1" dirty="0">
                <a:solidFill>
                  <a:srgbClr val="2D59D3"/>
                </a:solidFill>
                <a:latin typeface="Meiryo" panose="020B0604030504040204" pitchFamily="34" charset="-128"/>
                <a:ea typeface="Meiryo" panose="020B0604030504040204" pitchFamily="34" charset="-128"/>
              </a:rPr>
              <a:t>交換</a:t>
            </a:r>
          </a:p>
        </p:txBody>
      </p:sp>
      <p:sp>
        <p:nvSpPr>
          <p:cNvPr id="43" name="テキスト ボックス 42">
            <a:extLst>
              <a:ext uri="{FF2B5EF4-FFF2-40B4-BE49-F238E27FC236}">
                <a16:creationId xmlns:a16="http://schemas.microsoft.com/office/drawing/2014/main" id="{FE5088C5-7ACD-DFD9-E848-66C69F4BF19F}"/>
              </a:ext>
            </a:extLst>
          </p:cNvPr>
          <p:cNvSpPr txBox="1"/>
          <p:nvPr/>
        </p:nvSpPr>
        <p:spPr>
          <a:xfrm>
            <a:off x="3865097" y="1366473"/>
            <a:ext cx="3187114" cy="507831"/>
          </a:xfrm>
          <a:prstGeom prst="rect">
            <a:avLst/>
          </a:prstGeom>
          <a:noFill/>
        </p:spPr>
        <p:txBody>
          <a:bodyPr wrap="square" rtlCol="0">
            <a:spAutoFit/>
          </a:bodyPr>
          <a:lstStyle/>
          <a:p>
            <a:pPr marL="171450" indent="-171450" algn="just">
              <a:buFont typeface="Meiryo" panose="020B0604030504040204" pitchFamily="50" charset="-128"/>
              <a:buChar char="※"/>
            </a:pPr>
            <a:r>
              <a:rPr lang="en" altLang="ja-JP" sz="900" dirty="0">
                <a:latin typeface="Meiryo" panose="020B0604030504040204" pitchFamily="34" charset="-128"/>
                <a:ea typeface="Meiryo" panose="020B0604030504040204" pitchFamily="34" charset="-128"/>
              </a:rPr>
              <a:t>Low-E</a:t>
            </a:r>
            <a:r>
              <a:rPr lang="ja-JP" altLang="en-US" sz="900" dirty="0">
                <a:latin typeface="Meiryo" panose="020B0604030504040204" pitchFamily="34" charset="-128"/>
                <a:ea typeface="Meiryo" panose="020B0604030504040204" pitchFamily="34" charset="-128"/>
              </a:rPr>
              <a:t>複層ガラスとは</a:t>
            </a:r>
            <a:r>
              <a:rPr lang="ja-JP" altLang="en-US" sz="900" spc="-150" dirty="0">
                <a:latin typeface="Meiryo" panose="020B0604030504040204" pitchFamily="34" charset="-128"/>
                <a:ea typeface="Meiryo" panose="020B0604030504040204" pitchFamily="34" charset="-128"/>
              </a:rPr>
              <a:t>、</a:t>
            </a:r>
            <a:r>
              <a:rPr lang="ja-JP" altLang="en-US" sz="900" dirty="0">
                <a:latin typeface="Meiryo" panose="020B0604030504040204" pitchFamily="34" charset="-128"/>
                <a:ea typeface="Meiryo" panose="020B0604030504040204" pitchFamily="34" charset="-128"/>
              </a:rPr>
              <a:t>高断熱の複層ガラスに</a:t>
            </a:r>
            <a:r>
              <a:rPr lang="en" altLang="ja-JP" sz="900" dirty="0">
                <a:latin typeface="Meiryo" panose="020B0604030504040204" pitchFamily="34" charset="-128"/>
                <a:ea typeface="Meiryo" panose="020B0604030504040204" pitchFamily="34" charset="-128"/>
              </a:rPr>
              <a:t>Low-E</a:t>
            </a:r>
            <a:r>
              <a:rPr lang="ja-JP" altLang="en-US" sz="900" dirty="0">
                <a:latin typeface="Meiryo" panose="020B0604030504040204" pitchFamily="34" charset="-128"/>
                <a:ea typeface="Meiryo" panose="020B0604030504040204" pitchFamily="34" charset="-128"/>
              </a:rPr>
              <a:t>金属膜をコーティングすることで</a:t>
            </a:r>
            <a:r>
              <a:rPr lang="ja-JP" altLang="en-US" sz="900" spc="-150" dirty="0">
                <a:latin typeface="Meiryo" panose="020B0604030504040204" pitchFamily="34" charset="-128"/>
                <a:ea typeface="Meiryo" panose="020B0604030504040204" pitchFamily="34" charset="-128"/>
              </a:rPr>
              <a:t>、</a:t>
            </a:r>
            <a:r>
              <a:rPr lang="ja-JP" altLang="en-US" sz="900" dirty="0">
                <a:latin typeface="Meiryo" panose="020B0604030504040204" pitchFamily="34" charset="-128"/>
                <a:ea typeface="Meiryo" panose="020B0604030504040204" pitchFamily="34" charset="-128"/>
              </a:rPr>
              <a:t>より断熱性能を高めたガラスのことです。</a:t>
            </a:r>
          </a:p>
        </p:txBody>
      </p:sp>
      <p:sp>
        <p:nvSpPr>
          <p:cNvPr id="44" name="テキスト ボックス 43">
            <a:extLst>
              <a:ext uri="{FF2B5EF4-FFF2-40B4-BE49-F238E27FC236}">
                <a16:creationId xmlns:a16="http://schemas.microsoft.com/office/drawing/2014/main" id="{1C527F13-F136-22A1-8FAE-9C5783581A7F}"/>
              </a:ext>
            </a:extLst>
          </p:cNvPr>
          <p:cNvSpPr txBox="1"/>
          <p:nvPr/>
        </p:nvSpPr>
        <p:spPr>
          <a:xfrm>
            <a:off x="465226" y="2118702"/>
            <a:ext cx="2812796" cy="861774"/>
          </a:xfrm>
          <a:prstGeom prst="rect">
            <a:avLst/>
          </a:prstGeom>
          <a:noFill/>
        </p:spPr>
        <p:txBody>
          <a:bodyPr wrap="square" rtlCol="0">
            <a:spAutoFit/>
          </a:bodyPr>
          <a:lstStyle/>
          <a:p>
            <a:pPr marL="171450" indent="-171450" algn="just">
              <a:buFont typeface="Meiryo" panose="020B0604030504040204" pitchFamily="50" charset="-128"/>
              <a:buChar char="※"/>
            </a:pPr>
            <a:r>
              <a:rPr lang="ja-JP" altLang="en-US" sz="1000" dirty="0">
                <a:latin typeface="Meiryo" panose="020B0604030504040204" pitchFamily="34" charset="-128"/>
                <a:ea typeface="Meiryo" panose="020B0604030504040204" pitchFamily="34" charset="-128"/>
              </a:rPr>
              <a:t>熱貫流率とは、室内側と室外側の温度差を１℃とした時、窓ガラス１</a:t>
            </a:r>
            <a:r>
              <a:rPr lang="en-US" altLang="ja-JP" sz="1000" dirty="0">
                <a:latin typeface="Meiryo" panose="020B0604030504040204" pitchFamily="34" charset="-128"/>
                <a:ea typeface="Meiryo" panose="020B0604030504040204" pitchFamily="34" charset="-128"/>
              </a:rPr>
              <a:t>m</a:t>
            </a:r>
            <a:r>
              <a:rPr lang="en-US" altLang="ja-JP" sz="1000" baseline="30000" dirty="0">
                <a:latin typeface="Meiryo" panose="020B0604030504040204" pitchFamily="34" charset="-128"/>
                <a:ea typeface="Meiryo" panose="020B0604030504040204" pitchFamily="34" charset="-128"/>
              </a:rPr>
              <a:t>2</a:t>
            </a:r>
            <a:r>
              <a:rPr lang="ja-JP" altLang="en-US" sz="1000" dirty="0">
                <a:latin typeface="Meiryo" panose="020B0604030504040204" pitchFamily="34" charset="-128"/>
                <a:ea typeface="Meiryo" panose="020B0604030504040204" pitchFamily="34" charset="-128"/>
              </a:rPr>
              <a:t>に対して、１秒間に通過する熱量のことをいいます。この熱貫流率の値が低いほど高い断熱性能を示します。</a:t>
            </a:r>
          </a:p>
        </p:txBody>
      </p:sp>
      <p:sp>
        <p:nvSpPr>
          <p:cNvPr id="45" name="正方形/長方形 44">
            <a:extLst>
              <a:ext uri="{FF2B5EF4-FFF2-40B4-BE49-F238E27FC236}">
                <a16:creationId xmlns:a16="http://schemas.microsoft.com/office/drawing/2014/main" id="{DF376D4F-610B-5596-0EC0-F001F023EFD5}"/>
              </a:ext>
            </a:extLst>
          </p:cNvPr>
          <p:cNvSpPr/>
          <p:nvPr/>
        </p:nvSpPr>
        <p:spPr>
          <a:xfrm>
            <a:off x="693095" y="7024681"/>
            <a:ext cx="2383987" cy="215444"/>
          </a:xfrm>
          <a:prstGeom prst="rect">
            <a:avLst/>
          </a:prstGeom>
        </p:spPr>
        <p:txBody>
          <a:bodyPr wrap="none">
            <a:spAutoFit/>
          </a:bodyPr>
          <a:lstStyle/>
          <a:p>
            <a:pPr algn="ctr"/>
            <a:r>
              <a:rPr lang="ja-JP" altLang="en-US" sz="800" dirty="0">
                <a:latin typeface="Meiryo" panose="020B0604030504040204" pitchFamily="34" charset="-128"/>
                <a:ea typeface="Meiryo" panose="020B0604030504040204" pitchFamily="34" charset="-128"/>
              </a:rPr>
              <a:t>熱貫流率 　　　　　　　　　　　</a:t>
            </a:r>
            <a:r>
              <a:rPr lang="ja-JP" altLang="en-US" sz="750" dirty="0">
                <a:latin typeface="Meiryo" panose="020B0604030504040204" pitchFamily="34" charset="-128"/>
                <a:ea typeface="Meiryo" panose="020B0604030504040204" pitchFamily="34" charset="-128"/>
              </a:rPr>
              <a:t>（</a:t>
            </a:r>
            <a:r>
              <a:rPr lang="en" altLang="ja-JP" sz="750" dirty="0">
                <a:latin typeface="Meiryo" panose="020B0604030504040204" pitchFamily="34" charset="-128"/>
                <a:ea typeface="Meiryo" panose="020B0604030504040204" pitchFamily="34" charset="-128"/>
              </a:rPr>
              <a:t>W/m</a:t>
            </a:r>
            <a:r>
              <a:rPr lang="en" altLang="ja-JP" sz="750" baseline="30000" dirty="0">
                <a:latin typeface="Meiryo" panose="020B0604030504040204" pitchFamily="34" charset="-128"/>
                <a:ea typeface="Meiryo" panose="020B0604030504040204" pitchFamily="34" charset="-128"/>
              </a:rPr>
              <a:t>2</a:t>
            </a:r>
            <a:r>
              <a:rPr lang="ja-JP" altLang="en-US" sz="750" dirty="0">
                <a:latin typeface="Meiryo" panose="020B0604030504040204" pitchFamily="34" charset="-128"/>
                <a:ea typeface="Meiryo" panose="020B0604030504040204" pitchFamily="34" charset="-128"/>
              </a:rPr>
              <a:t>・</a:t>
            </a:r>
            <a:r>
              <a:rPr lang="en" altLang="ja-JP" sz="750" dirty="0">
                <a:latin typeface="Meiryo" panose="020B0604030504040204" pitchFamily="34" charset="-128"/>
                <a:ea typeface="Meiryo" panose="020B0604030504040204" pitchFamily="34" charset="-128"/>
              </a:rPr>
              <a:t>K</a:t>
            </a:r>
            <a:r>
              <a:rPr lang="ja-JP" altLang="en" sz="750" dirty="0">
                <a:latin typeface="Meiryo" panose="020B0604030504040204" pitchFamily="34" charset="-128"/>
                <a:ea typeface="Meiryo" panose="020B0604030504040204" pitchFamily="34" charset="-128"/>
              </a:rPr>
              <a:t>）</a:t>
            </a:r>
            <a:endParaRPr lang="ja-JP" altLang="en-US" sz="750" dirty="0">
              <a:latin typeface="Meiryo" panose="020B0604030504040204" pitchFamily="34" charset="-128"/>
              <a:ea typeface="Meiryo" panose="020B0604030504040204" pitchFamily="34" charset="-128"/>
            </a:endParaRPr>
          </a:p>
        </p:txBody>
      </p:sp>
      <p:pic>
        <p:nvPicPr>
          <p:cNvPr id="46" name="図 45">
            <a:extLst>
              <a:ext uri="{FF2B5EF4-FFF2-40B4-BE49-F238E27FC236}">
                <a16:creationId xmlns:a16="http://schemas.microsoft.com/office/drawing/2014/main" id="{6ADED632-FE74-5E4E-CFE3-D96989B7894B}"/>
              </a:ext>
            </a:extLst>
          </p:cNvPr>
          <p:cNvPicPr>
            <a:picLocks noChangeAspect="1"/>
          </p:cNvPicPr>
          <p:nvPr/>
        </p:nvPicPr>
        <p:blipFill>
          <a:blip r:embed="rId10"/>
          <a:stretch>
            <a:fillRect/>
          </a:stretch>
        </p:blipFill>
        <p:spPr>
          <a:xfrm>
            <a:off x="883729" y="813473"/>
            <a:ext cx="1036320" cy="304800"/>
          </a:xfrm>
          <a:prstGeom prst="rect">
            <a:avLst/>
          </a:prstGeom>
        </p:spPr>
      </p:pic>
      <p:pic>
        <p:nvPicPr>
          <p:cNvPr id="47" name="図 46">
            <a:extLst>
              <a:ext uri="{FF2B5EF4-FFF2-40B4-BE49-F238E27FC236}">
                <a16:creationId xmlns:a16="http://schemas.microsoft.com/office/drawing/2014/main" id="{4B001255-64A9-A035-7E4B-7EB396DF5D88}"/>
              </a:ext>
            </a:extLst>
          </p:cNvPr>
          <p:cNvPicPr>
            <a:picLocks noChangeAspect="1"/>
          </p:cNvPicPr>
          <p:nvPr/>
        </p:nvPicPr>
        <p:blipFill>
          <a:blip r:embed="rId10"/>
          <a:stretch>
            <a:fillRect/>
          </a:stretch>
        </p:blipFill>
        <p:spPr>
          <a:xfrm>
            <a:off x="898919" y="1411491"/>
            <a:ext cx="1036320" cy="304800"/>
          </a:xfrm>
          <a:prstGeom prst="rect">
            <a:avLst/>
          </a:prstGeom>
        </p:spPr>
      </p:pic>
      <p:pic>
        <p:nvPicPr>
          <p:cNvPr id="48" name="図 47">
            <a:extLst>
              <a:ext uri="{FF2B5EF4-FFF2-40B4-BE49-F238E27FC236}">
                <a16:creationId xmlns:a16="http://schemas.microsoft.com/office/drawing/2014/main" id="{A36F69B6-1659-9F99-77ED-159CB6910B03}"/>
              </a:ext>
            </a:extLst>
          </p:cNvPr>
          <p:cNvPicPr>
            <a:picLocks noChangeAspect="1"/>
          </p:cNvPicPr>
          <p:nvPr/>
        </p:nvPicPr>
        <p:blipFill>
          <a:blip r:embed="rId10"/>
          <a:stretch>
            <a:fillRect/>
          </a:stretch>
        </p:blipFill>
        <p:spPr>
          <a:xfrm>
            <a:off x="1218449" y="4455739"/>
            <a:ext cx="1036320" cy="304800"/>
          </a:xfrm>
          <a:prstGeom prst="rect">
            <a:avLst/>
          </a:prstGeom>
          <a:ln>
            <a:noFill/>
          </a:ln>
        </p:spPr>
      </p:pic>
      <p:pic>
        <p:nvPicPr>
          <p:cNvPr id="49" name="図 48">
            <a:extLst>
              <a:ext uri="{FF2B5EF4-FFF2-40B4-BE49-F238E27FC236}">
                <a16:creationId xmlns:a16="http://schemas.microsoft.com/office/drawing/2014/main" id="{35F71E0F-621F-D5EB-46E7-5E10101EDA30}"/>
              </a:ext>
            </a:extLst>
          </p:cNvPr>
          <p:cNvPicPr>
            <a:picLocks noChangeAspect="1"/>
          </p:cNvPicPr>
          <p:nvPr/>
        </p:nvPicPr>
        <p:blipFill>
          <a:blip r:embed="rId10"/>
          <a:stretch>
            <a:fillRect/>
          </a:stretch>
        </p:blipFill>
        <p:spPr>
          <a:xfrm>
            <a:off x="1286594" y="6942931"/>
            <a:ext cx="1036320" cy="304800"/>
          </a:xfrm>
          <a:prstGeom prst="rect">
            <a:avLst/>
          </a:prstGeom>
          <a:ln>
            <a:noFill/>
          </a:ln>
        </p:spPr>
      </p:pic>
      <p:pic>
        <p:nvPicPr>
          <p:cNvPr id="50" name="図 49">
            <a:extLst>
              <a:ext uri="{FF2B5EF4-FFF2-40B4-BE49-F238E27FC236}">
                <a16:creationId xmlns:a16="http://schemas.microsoft.com/office/drawing/2014/main" id="{F2116DF6-F2E3-2B3D-2CB7-4E662D08D1AF}"/>
              </a:ext>
            </a:extLst>
          </p:cNvPr>
          <p:cNvPicPr>
            <a:picLocks noChangeAspect="1"/>
          </p:cNvPicPr>
          <p:nvPr/>
        </p:nvPicPr>
        <p:blipFill>
          <a:blip r:embed="rId10"/>
          <a:stretch>
            <a:fillRect/>
          </a:stretch>
        </p:blipFill>
        <p:spPr>
          <a:xfrm>
            <a:off x="3920953" y="2259350"/>
            <a:ext cx="977855" cy="287604"/>
          </a:xfrm>
          <a:prstGeom prst="rect">
            <a:avLst/>
          </a:prstGeom>
        </p:spPr>
      </p:pic>
      <p:sp>
        <p:nvSpPr>
          <p:cNvPr id="57" name="正方形/長方形 56">
            <a:extLst>
              <a:ext uri="{FF2B5EF4-FFF2-40B4-BE49-F238E27FC236}">
                <a16:creationId xmlns:a16="http://schemas.microsoft.com/office/drawing/2014/main" id="{F3EF36AE-8323-C55C-331D-52A964F6B98D}"/>
              </a:ext>
            </a:extLst>
          </p:cNvPr>
          <p:cNvSpPr/>
          <p:nvPr/>
        </p:nvSpPr>
        <p:spPr>
          <a:xfrm>
            <a:off x="3986566" y="5294468"/>
            <a:ext cx="945455" cy="230832"/>
          </a:xfrm>
          <a:prstGeom prst="rect">
            <a:avLst/>
          </a:prstGeom>
        </p:spPr>
        <p:txBody>
          <a:bodyPr wrap="square">
            <a:spAutoFit/>
          </a:bodyPr>
          <a:lstStyle/>
          <a:p>
            <a:pPr algn="r"/>
            <a:r>
              <a:rPr lang="ja-JP" altLang="en-US" sz="900" b="1" dirty="0">
                <a:latin typeface="Meiryo" panose="020B0604030504040204" pitchFamily="34" charset="-128"/>
                <a:ea typeface="Meiryo" panose="020B0604030504040204" pitchFamily="34" charset="-128"/>
              </a:rPr>
              <a:t>の窓には</a:t>
            </a:r>
          </a:p>
        </p:txBody>
      </p:sp>
      <p:pic>
        <p:nvPicPr>
          <p:cNvPr id="58" name="図 57">
            <a:extLst>
              <a:ext uri="{FF2B5EF4-FFF2-40B4-BE49-F238E27FC236}">
                <a16:creationId xmlns:a16="http://schemas.microsoft.com/office/drawing/2014/main" id="{400D273B-7D90-DF78-EF65-456958CA610D}"/>
              </a:ext>
            </a:extLst>
          </p:cNvPr>
          <p:cNvPicPr>
            <a:picLocks noChangeAspect="1"/>
          </p:cNvPicPr>
          <p:nvPr/>
        </p:nvPicPr>
        <p:blipFill>
          <a:blip r:embed="rId10"/>
          <a:stretch>
            <a:fillRect/>
          </a:stretch>
        </p:blipFill>
        <p:spPr>
          <a:xfrm>
            <a:off x="3912204" y="4996738"/>
            <a:ext cx="977855" cy="287604"/>
          </a:xfrm>
          <a:prstGeom prst="rect">
            <a:avLst/>
          </a:prstGeom>
        </p:spPr>
      </p:pic>
      <p:sp>
        <p:nvSpPr>
          <p:cNvPr id="60" name="テキスト ボックス 59">
            <a:extLst>
              <a:ext uri="{FF2B5EF4-FFF2-40B4-BE49-F238E27FC236}">
                <a16:creationId xmlns:a16="http://schemas.microsoft.com/office/drawing/2014/main" id="{21914A38-92C0-8431-53A9-92E7C1118E9C}"/>
              </a:ext>
            </a:extLst>
          </p:cNvPr>
          <p:cNvSpPr txBox="1"/>
          <p:nvPr/>
        </p:nvSpPr>
        <p:spPr>
          <a:xfrm>
            <a:off x="3812481" y="6387405"/>
            <a:ext cx="3240989" cy="839332"/>
          </a:xfrm>
          <a:prstGeom prst="rect">
            <a:avLst/>
          </a:prstGeom>
          <a:noFill/>
        </p:spPr>
        <p:txBody>
          <a:bodyPr wrap="square" rtlCol="0">
            <a:spAutoFit/>
          </a:bodyPr>
          <a:lstStyle/>
          <a:p>
            <a:pPr algn="just"/>
            <a:r>
              <a:rPr lang="ja-JP" altLang="en-US" sz="971" dirty="0">
                <a:latin typeface="Meiryo" panose="020B0604030504040204" pitchFamily="34" charset="-128"/>
                <a:ea typeface="Meiryo" panose="020B0604030504040204" pitchFamily="34" charset="-128"/>
              </a:rPr>
              <a:t>高度の低い西日は軒やひさしでは遮りにくいので、夏の強い日差しをカットする「</a:t>
            </a:r>
            <a:r>
              <a:rPr lang="ja-JP" altLang="en-US" sz="971" b="1" dirty="0">
                <a:latin typeface="Meiryo" panose="020B0604030504040204" pitchFamily="34" charset="-128"/>
                <a:ea typeface="Meiryo" panose="020B0604030504040204" pitchFamily="34" charset="-128"/>
              </a:rPr>
              <a:t>日射遮蔽型</a:t>
            </a:r>
            <a:r>
              <a:rPr lang="ja-JP" altLang="en-US" sz="971" dirty="0">
                <a:latin typeface="Meiryo" panose="020B0604030504040204" pitchFamily="34" charset="-128"/>
                <a:ea typeface="Meiryo" panose="020B0604030504040204" pitchFamily="34" charset="-128"/>
              </a:rPr>
              <a:t>」のガラスが適しています。</a:t>
            </a:r>
            <a:endParaRPr lang="en-US" altLang="ja-JP" sz="971" dirty="0">
              <a:latin typeface="Meiryo" panose="020B0604030504040204" pitchFamily="34" charset="-128"/>
              <a:ea typeface="Meiryo" panose="020B0604030504040204" pitchFamily="34" charset="-128"/>
            </a:endParaRPr>
          </a:p>
          <a:p>
            <a:pPr algn="just"/>
            <a:r>
              <a:rPr lang="ja-JP" altLang="en-US" sz="971" dirty="0">
                <a:latin typeface="Meiryo" panose="020B0604030504040204" pitchFamily="34" charset="-128"/>
                <a:ea typeface="Meiryo" panose="020B0604030504040204" pitchFamily="34" charset="-128"/>
              </a:rPr>
              <a:t>窓の外側で日射を遮るすだれやシェードなどを併用するとより遮熱効果がアップします。</a:t>
            </a:r>
          </a:p>
        </p:txBody>
      </p:sp>
      <p:grpSp>
        <p:nvGrpSpPr>
          <p:cNvPr id="62" name="図形グループ 24">
            <a:extLst>
              <a:ext uri="{FF2B5EF4-FFF2-40B4-BE49-F238E27FC236}">
                <a16:creationId xmlns:a16="http://schemas.microsoft.com/office/drawing/2014/main" id="{A0098928-5E40-6E32-A57F-EC96EFC63A40}"/>
              </a:ext>
            </a:extLst>
          </p:cNvPr>
          <p:cNvGrpSpPr/>
          <p:nvPr/>
        </p:nvGrpSpPr>
        <p:grpSpPr>
          <a:xfrm>
            <a:off x="8009735" y="2202831"/>
            <a:ext cx="972340" cy="362712"/>
            <a:chOff x="8229620" y="5469904"/>
            <a:chExt cx="972340" cy="362712"/>
          </a:xfrm>
        </p:grpSpPr>
        <p:sp>
          <p:nvSpPr>
            <p:cNvPr id="64" name="テキスト ボックス 63">
              <a:extLst>
                <a:ext uri="{FF2B5EF4-FFF2-40B4-BE49-F238E27FC236}">
                  <a16:creationId xmlns:a16="http://schemas.microsoft.com/office/drawing/2014/main" id="{16E26B1D-1C5B-CEF6-84C0-F7FF296EEFBE}"/>
                </a:ext>
              </a:extLst>
            </p:cNvPr>
            <p:cNvSpPr txBox="1"/>
            <p:nvPr/>
          </p:nvSpPr>
          <p:spPr>
            <a:xfrm>
              <a:off x="8586671" y="5521357"/>
              <a:ext cx="615289" cy="30777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rPr>
                <a:t>南向</a:t>
              </a:r>
            </a:p>
          </p:txBody>
        </p:sp>
        <p:pic>
          <p:nvPicPr>
            <p:cNvPr id="66" name="図 65">
              <a:extLst>
                <a:ext uri="{FF2B5EF4-FFF2-40B4-BE49-F238E27FC236}">
                  <a16:creationId xmlns:a16="http://schemas.microsoft.com/office/drawing/2014/main" id="{3002B705-5B5B-4A22-B4AA-8394EDC95F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29620" y="5469904"/>
              <a:ext cx="365760" cy="362712"/>
            </a:xfrm>
            <a:prstGeom prst="rect">
              <a:avLst/>
            </a:prstGeom>
          </p:spPr>
        </p:pic>
      </p:grpSp>
      <p:grpSp>
        <p:nvGrpSpPr>
          <p:cNvPr id="67" name="図形グループ 22">
            <a:extLst>
              <a:ext uri="{FF2B5EF4-FFF2-40B4-BE49-F238E27FC236}">
                <a16:creationId xmlns:a16="http://schemas.microsoft.com/office/drawing/2014/main" id="{6B28FF86-B210-21CC-AA57-49C391BF44A1}"/>
              </a:ext>
            </a:extLst>
          </p:cNvPr>
          <p:cNvGrpSpPr/>
          <p:nvPr/>
        </p:nvGrpSpPr>
        <p:grpSpPr>
          <a:xfrm>
            <a:off x="8009735" y="1690303"/>
            <a:ext cx="972340" cy="362712"/>
            <a:chOff x="8229620" y="4957376"/>
            <a:chExt cx="972340" cy="362712"/>
          </a:xfrm>
        </p:grpSpPr>
        <p:sp>
          <p:nvSpPr>
            <p:cNvPr id="68" name="テキスト ボックス 67">
              <a:extLst>
                <a:ext uri="{FF2B5EF4-FFF2-40B4-BE49-F238E27FC236}">
                  <a16:creationId xmlns:a16="http://schemas.microsoft.com/office/drawing/2014/main" id="{13989266-F5B2-6255-BD6B-568452823D96}"/>
                </a:ext>
              </a:extLst>
            </p:cNvPr>
            <p:cNvSpPr txBox="1"/>
            <p:nvPr/>
          </p:nvSpPr>
          <p:spPr>
            <a:xfrm>
              <a:off x="8586671" y="5008829"/>
              <a:ext cx="615289" cy="30777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rPr>
                <a:t>北向</a:t>
              </a:r>
            </a:p>
          </p:txBody>
        </p:sp>
        <p:pic>
          <p:nvPicPr>
            <p:cNvPr id="69" name="図 68">
              <a:extLst>
                <a:ext uri="{FF2B5EF4-FFF2-40B4-BE49-F238E27FC236}">
                  <a16:creationId xmlns:a16="http://schemas.microsoft.com/office/drawing/2014/main" id="{A61A857C-8DB1-D6D4-D5AA-1F1E31C2198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29620" y="4957376"/>
              <a:ext cx="365760" cy="362712"/>
            </a:xfrm>
            <a:prstGeom prst="rect">
              <a:avLst/>
            </a:prstGeom>
          </p:spPr>
        </p:pic>
      </p:grpSp>
      <p:grpSp>
        <p:nvGrpSpPr>
          <p:cNvPr id="71" name="図形グループ 26">
            <a:extLst>
              <a:ext uri="{FF2B5EF4-FFF2-40B4-BE49-F238E27FC236}">
                <a16:creationId xmlns:a16="http://schemas.microsoft.com/office/drawing/2014/main" id="{C4A5AA68-E458-C57A-E75D-5022FCB2BC9A}"/>
              </a:ext>
            </a:extLst>
          </p:cNvPr>
          <p:cNvGrpSpPr/>
          <p:nvPr/>
        </p:nvGrpSpPr>
        <p:grpSpPr>
          <a:xfrm>
            <a:off x="8009735" y="2720378"/>
            <a:ext cx="972340" cy="362712"/>
            <a:chOff x="8229620" y="5987451"/>
            <a:chExt cx="972340" cy="362712"/>
          </a:xfrm>
        </p:grpSpPr>
        <p:sp>
          <p:nvSpPr>
            <p:cNvPr id="72" name="テキスト ボックス 71">
              <a:extLst>
                <a:ext uri="{FF2B5EF4-FFF2-40B4-BE49-F238E27FC236}">
                  <a16:creationId xmlns:a16="http://schemas.microsoft.com/office/drawing/2014/main" id="{D13F7FEC-8B30-7A94-CC1F-818CFA80CA22}"/>
                </a:ext>
              </a:extLst>
            </p:cNvPr>
            <p:cNvSpPr txBox="1"/>
            <p:nvPr/>
          </p:nvSpPr>
          <p:spPr>
            <a:xfrm>
              <a:off x="8586671" y="6038904"/>
              <a:ext cx="615289" cy="30777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rPr>
                <a:t>東向</a:t>
              </a:r>
            </a:p>
          </p:txBody>
        </p:sp>
        <p:pic>
          <p:nvPicPr>
            <p:cNvPr id="74" name="図 73">
              <a:extLst>
                <a:ext uri="{FF2B5EF4-FFF2-40B4-BE49-F238E27FC236}">
                  <a16:creationId xmlns:a16="http://schemas.microsoft.com/office/drawing/2014/main" id="{A23B51BC-91D1-9DD7-F32B-723BDEBB021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29620" y="5987451"/>
              <a:ext cx="365760" cy="362712"/>
            </a:xfrm>
            <a:prstGeom prst="rect">
              <a:avLst/>
            </a:prstGeom>
          </p:spPr>
        </p:pic>
      </p:grpSp>
      <p:grpSp>
        <p:nvGrpSpPr>
          <p:cNvPr id="76" name="図形グループ 28">
            <a:extLst>
              <a:ext uri="{FF2B5EF4-FFF2-40B4-BE49-F238E27FC236}">
                <a16:creationId xmlns:a16="http://schemas.microsoft.com/office/drawing/2014/main" id="{F53E1BFD-E0DA-C662-273F-C7CDA935BEBE}"/>
              </a:ext>
            </a:extLst>
          </p:cNvPr>
          <p:cNvGrpSpPr/>
          <p:nvPr/>
        </p:nvGrpSpPr>
        <p:grpSpPr>
          <a:xfrm>
            <a:off x="8009735" y="3284894"/>
            <a:ext cx="972340" cy="362712"/>
            <a:chOff x="8229620" y="6551967"/>
            <a:chExt cx="972340" cy="362712"/>
          </a:xfrm>
        </p:grpSpPr>
        <p:sp>
          <p:nvSpPr>
            <p:cNvPr id="77" name="テキスト ボックス 76">
              <a:extLst>
                <a:ext uri="{FF2B5EF4-FFF2-40B4-BE49-F238E27FC236}">
                  <a16:creationId xmlns:a16="http://schemas.microsoft.com/office/drawing/2014/main" id="{5075178F-3643-0C3E-DD33-4A69195FE60A}"/>
                </a:ext>
              </a:extLst>
            </p:cNvPr>
            <p:cNvSpPr txBox="1"/>
            <p:nvPr/>
          </p:nvSpPr>
          <p:spPr>
            <a:xfrm>
              <a:off x="8586671" y="6603420"/>
              <a:ext cx="615289" cy="30777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rPr>
                <a:t>西向</a:t>
              </a:r>
            </a:p>
          </p:txBody>
        </p:sp>
        <p:pic>
          <p:nvPicPr>
            <p:cNvPr id="78" name="図 77">
              <a:extLst>
                <a:ext uri="{FF2B5EF4-FFF2-40B4-BE49-F238E27FC236}">
                  <a16:creationId xmlns:a16="http://schemas.microsoft.com/office/drawing/2014/main" id="{95AF737D-5D1A-1413-96D8-3F026F433A6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29620" y="6551967"/>
              <a:ext cx="365760" cy="362712"/>
            </a:xfrm>
            <a:prstGeom prst="rect">
              <a:avLst/>
            </a:prstGeom>
          </p:spPr>
        </p:pic>
      </p:grpSp>
      <p:sp>
        <p:nvSpPr>
          <p:cNvPr id="80" name="テキスト ボックス 79">
            <a:extLst>
              <a:ext uri="{FF2B5EF4-FFF2-40B4-BE49-F238E27FC236}">
                <a16:creationId xmlns:a16="http://schemas.microsoft.com/office/drawing/2014/main" id="{58CA9D2B-0537-F513-FFDB-189C03B7F54E}"/>
              </a:ext>
            </a:extLst>
          </p:cNvPr>
          <p:cNvSpPr txBox="1"/>
          <p:nvPr/>
        </p:nvSpPr>
        <p:spPr>
          <a:xfrm>
            <a:off x="6111686" y="10112919"/>
            <a:ext cx="1309713" cy="261610"/>
          </a:xfrm>
          <a:prstGeom prst="rect">
            <a:avLst/>
          </a:prstGeom>
          <a:noFill/>
        </p:spPr>
        <p:txBody>
          <a:bodyPr wrap="square" rtlCol="0">
            <a:spAutoFit/>
          </a:bodyPr>
          <a:lstStyle/>
          <a:p>
            <a:pPr algn="ctr"/>
            <a:r>
              <a:rPr lang="en-US" altLang="ja-JP" sz="1100" b="1" dirty="0" err="1">
                <a:solidFill>
                  <a:srgbClr val="FF0000"/>
                </a:solidFill>
                <a:latin typeface="Meiryo" panose="020B0604030504040204" pitchFamily="34" charset="-128"/>
                <a:ea typeface="Meiryo" panose="020B0604030504040204" pitchFamily="34" charset="-128"/>
              </a:rPr>
              <a:t>xx:xx</a:t>
            </a:r>
            <a:r>
              <a:rPr lang="ja-JP" altLang="en-US" sz="1100" b="1" dirty="0">
                <a:solidFill>
                  <a:srgbClr val="FF0000"/>
                </a:solidFill>
                <a:latin typeface="Meiryo" panose="020B0604030504040204" pitchFamily="34" charset="-128"/>
                <a:ea typeface="Meiryo" panose="020B0604030504040204" pitchFamily="34" charset="-128"/>
              </a:rPr>
              <a:t>～</a:t>
            </a:r>
            <a:r>
              <a:rPr lang="en-US" altLang="ja-JP" sz="1100" b="1" dirty="0" err="1">
                <a:solidFill>
                  <a:srgbClr val="FF0000"/>
                </a:solidFill>
                <a:latin typeface="Meiryo" panose="020B0604030504040204" pitchFamily="34" charset="-128"/>
                <a:ea typeface="Meiryo" panose="020B0604030504040204" pitchFamily="34" charset="-128"/>
              </a:rPr>
              <a:t>xx:xx</a:t>
            </a:r>
            <a:endParaRPr lang="en-US" altLang="ja-JP" sz="1100" b="1" dirty="0">
              <a:solidFill>
                <a:srgbClr val="FF0000"/>
              </a:solidFill>
              <a:latin typeface="Meiryo" panose="020B0604030504040204" pitchFamily="34" charset="-128"/>
              <a:ea typeface="Meiryo" panose="020B0604030504040204" pitchFamily="34" charset="-128"/>
            </a:endParaRPr>
          </a:p>
        </p:txBody>
      </p:sp>
      <p:sp>
        <p:nvSpPr>
          <p:cNvPr id="82" name="正方形/長方形 81">
            <a:extLst>
              <a:ext uri="{FF2B5EF4-FFF2-40B4-BE49-F238E27FC236}">
                <a16:creationId xmlns:a16="http://schemas.microsoft.com/office/drawing/2014/main" id="{B392C25A-42EE-6A07-21ED-F252DD4CB758}"/>
              </a:ext>
            </a:extLst>
          </p:cNvPr>
          <p:cNvSpPr/>
          <p:nvPr/>
        </p:nvSpPr>
        <p:spPr>
          <a:xfrm>
            <a:off x="449764" y="5150207"/>
            <a:ext cx="2082621" cy="276999"/>
          </a:xfrm>
          <a:prstGeom prst="rect">
            <a:avLst/>
          </a:prstGeom>
        </p:spPr>
        <p:txBody>
          <a:bodyPr wrap="none">
            <a:spAutoFit/>
          </a:bodyPr>
          <a:lstStyle/>
          <a:p>
            <a:r>
              <a:rPr lang="ja-JP" altLang="en-US" sz="1200" b="1" dirty="0">
                <a:solidFill>
                  <a:srgbClr val="F25E64"/>
                </a:solidFill>
                <a:latin typeface="Meiryo" panose="020B0604030504040204" pitchFamily="34" charset="-128"/>
                <a:ea typeface="Meiryo" panose="020B0604030504040204" pitchFamily="34" charset="-128"/>
              </a:rPr>
              <a:t>●</a:t>
            </a:r>
            <a:r>
              <a:rPr lang="ja-JP" altLang="en-US" sz="1200" b="1" dirty="0">
                <a:latin typeface="Meiryo" panose="020B0604030504040204" pitchFamily="34" charset="-128"/>
                <a:ea typeface="Meiryo" panose="020B0604030504040204" pitchFamily="34" charset="-128"/>
              </a:rPr>
              <a:t>改修後</a:t>
            </a:r>
            <a:r>
              <a:rPr lang="ja-JP" altLang="en-US" sz="1000" b="1" dirty="0">
                <a:latin typeface="Meiryo" panose="020B0604030504040204" pitchFamily="34" charset="-128"/>
                <a:ea typeface="Meiryo" panose="020B0604030504040204" pitchFamily="34" charset="-128"/>
              </a:rPr>
              <a:t>の窓（</a:t>
            </a:r>
            <a:r>
              <a:rPr lang="ja-JP" altLang="en-US" sz="1000" b="1" dirty="0">
                <a:solidFill>
                  <a:srgbClr val="FF0000"/>
                </a:solidFill>
                <a:latin typeface="Meiryo" panose="020B0604030504040204" pitchFamily="34" charset="-128"/>
                <a:ea typeface="Meiryo" panose="020B0604030504040204" pitchFamily="34" charset="-128"/>
              </a:rPr>
              <a:t>樹脂等＋複層</a:t>
            </a:r>
            <a:r>
              <a:rPr lang="ja-JP" altLang="en-US" sz="1000" b="1" dirty="0">
                <a:latin typeface="Meiryo" panose="020B0604030504040204" pitchFamily="34" charset="-128"/>
                <a:ea typeface="Meiryo" panose="020B0604030504040204" pitchFamily="34" charset="-128"/>
              </a:rPr>
              <a:t>）</a:t>
            </a:r>
          </a:p>
        </p:txBody>
      </p:sp>
      <p:cxnSp>
        <p:nvCxnSpPr>
          <p:cNvPr id="83" name="直線コネクタ 82">
            <a:extLst>
              <a:ext uri="{FF2B5EF4-FFF2-40B4-BE49-F238E27FC236}">
                <a16:creationId xmlns:a16="http://schemas.microsoft.com/office/drawing/2014/main" id="{97517C3D-F4FF-4B0F-E581-F60B1AAB65F4}"/>
              </a:ext>
            </a:extLst>
          </p:cNvPr>
          <p:cNvCxnSpPr/>
          <p:nvPr/>
        </p:nvCxnSpPr>
        <p:spPr>
          <a:xfrm>
            <a:off x="3947749" y="3076016"/>
            <a:ext cx="894665" cy="0"/>
          </a:xfrm>
          <a:prstGeom prst="line">
            <a:avLst/>
          </a:prstGeom>
          <a:ln w="50800">
            <a:solidFill>
              <a:srgbClr val="F25E64">
                <a:alpha val="60000"/>
              </a:srgbClr>
            </a:solidFill>
          </a:ln>
        </p:spPr>
        <p:style>
          <a:lnRef idx="1">
            <a:schemeClr val="accent1"/>
          </a:lnRef>
          <a:fillRef idx="0">
            <a:schemeClr val="accent1"/>
          </a:fillRef>
          <a:effectRef idx="0">
            <a:schemeClr val="accent1"/>
          </a:effectRef>
          <a:fontRef idx="minor">
            <a:schemeClr val="tx1"/>
          </a:fontRef>
        </p:style>
      </p:cxnSp>
      <p:sp>
        <p:nvSpPr>
          <p:cNvPr id="84" name="字幕 2">
            <a:extLst>
              <a:ext uri="{FF2B5EF4-FFF2-40B4-BE49-F238E27FC236}">
                <a16:creationId xmlns:a16="http://schemas.microsoft.com/office/drawing/2014/main" id="{FAAA73D7-AE38-F33C-1B78-44C1428D2E62}"/>
              </a:ext>
            </a:extLst>
          </p:cNvPr>
          <p:cNvSpPr txBox="1">
            <a:spLocks/>
          </p:cNvSpPr>
          <p:nvPr/>
        </p:nvSpPr>
        <p:spPr>
          <a:xfrm>
            <a:off x="3827700" y="2795407"/>
            <a:ext cx="1133168" cy="438429"/>
          </a:xfrm>
          <a:prstGeom prst="rect">
            <a:avLst/>
          </a:prstGeom>
        </p:spPr>
        <p:txBody>
          <a:bodyPr vert="horz" lIns="98694" tIns="49347" rIns="98694" bIns="49347"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nSpc>
                <a:spcPct val="150000"/>
              </a:lnSpc>
              <a:spcBef>
                <a:spcPts val="0"/>
              </a:spcBef>
            </a:pPr>
            <a:r>
              <a:rPr lang="ja-JP" altLang="en-US" sz="1400" b="1" dirty="0">
                <a:latin typeface="Meiryo" panose="020B0604030504040204" pitchFamily="34" charset="-128"/>
                <a:ea typeface="Meiryo" panose="020B0604030504040204" pitchFamily="34" charset="-128"/>
              </a:rPr>
              <a:t>日射取得</a:t>
            </a:r>
            <a:r>
              <a:rPr lang="ja-JP" altLang="en-US" sz="1200" b="1" dirty="0">
                <a:latin typeface="Meiryo" panose="020B0604030504040204" pitchFamily="34" charset="-128"/>
                <a:ea typeface="Meiryo" panose="020B0604030504040204" pitchFamily="34" charset="-128"/>
              </a:rPr>
              <a:t>型</a:t>
            </a:r>
            <a:endParaRPr lang="ja-JP" altLang="en-US" sz="900" b="1" dirty="0">
              <a:latin typeface="Meiryo" panose="020B0604030504040204" pitchFamily="34" charset="-128"/>
              <a:ea typeface="Meiryo" panose="020B0604030504040204" pitchFamily="34" charset="-128"/>
            </a:endParaRPr>
          </a:p>
        </p:txBody>
      </p:sp>
      <p:cxnSp>
        <p:nvCxnSpPr>
          <p:cNvPr id="88" name="直線コネクタ 87">
            <a:extLst>
              <a:ext uri="{FF2B5EF4-FFF2-40B4-BE49-F238E27FC236}">
                <a16:creationId xmlns:a16="http://schemas.microsoft.com/office/drawing/2014/main" id="{D763003E-8B1A-2D4D-E01D-5D27A196AAE6}"/>
              </a:ext>
            </a:extLst>
          </p:cNvPr>
          <p:cNvCxnSpPr/>
          <p:nvPr/>
        </p:nvCxnSpPr>
        <p:spPr>
          <a:xfrm>
            <a:off x="3947749" y="5822972"/>
            <a:ext cx="894665" cy="0"/>
          </a:xfrm>
          <a:prstGeom prst="line">
            <a:avLst/>
          </a:prstGeom>
          <a:ln w="50800">
            <a:solidFill>
              <a:srgbClr val="F25E64">
                <a:alpha val="60000"/>
              </a:srgbClr>
            </a:solidFill>
          </a:ln>
        </p:spPr>
        <p:style>
          <a:lnRef idx="1">
            <a:schemeClr val="accent1"/>
          </a:lnRef>
          <a:fillRef idx="0">
            <a:schemeClr val="accent1"/>
          </a:fillRef>
          <a:effectRef idx="0">
            <a:schemeClr val="accent1"/>
          </a:effectRef>
          <a:fontRef idx="minor">
            <a:schemeClr val="tx1"/>
          </a:fontRef>
        </p:style>
      </p:cxnSp>
      <p:sp>
        <p:nvSpPr>
          <p:cNvPr id="90" name="字幕 2">
            <a:extLst>
              <a:ext uri="{FF2B5EF4-FFF2-40B4-BE49-F238E27FC236}">
                <a16:creationId xmlns:a16="http://schemas.microsoft.com/office/drawing/2014/main" id="{49266EE3-F262-9C93-BAF5-8F7F7F6D79C1}"/>
              </a:ext>
            </a:extLst>
          </p:cNvPr>
          <p:cNvSpPr txBox="1">
            <a:spLocks/>
          </p:cNvSpPr>
          <p:nvPr/>
        </p:nvSpPr>
        <p:spPr>
          <a:xfrm>
            <a:off x="3827700" y="5532795"/>
            <a:ext cx="1133168" cy="438429"/>
          </a:xfrm>
          <a:prstGeom prst="rect">
            <a:avLst/>
          </a:prstGeom>
        </p:spPr>
        <p:txBody>
          <a:bodyPr vert="horz" lIns="98694" tIns="49347" rIns="98694" bIns="49347"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nSpc>
                <a:spcPct val="150000"/>
              </a:lnSpc>
              <a:spcBef>
                <a:spcPts val="0"/>
              </a:spcBef>
            </a:pPr>
            <a:r>
              <a:rPr lang="ja-JP" altLang="en-US" sz="1400" b="1" dirty="0">
                <a:latin typeface="Meiryo" panose="020B0604030504040204" pitchFamily="34" charset="-128"/>
                <a:ea typeface="Meiryo" panose="020B0604030504040204" pitchFamily="34" charset="-128"/>
              </a:rPr>
              <a:t>日射遮蔽</a:t>
            </a:r>
            <a:r>
              <a:rPr lang="ja-JP" altLang="en-US" sz="1200" b="1" dirty="0">
                <a:latin typeface="Meiryo" panose="020B0604030504040204" pitchFamily="34" charset="-128"/>
                <a:ea typeface="Meiryo" panose="020B0604030504040204" pitchFamily="34" charset="-128"/>
              </a:rPr>
              <a:t>型</a:t>
            </a:r>
            <a:endParaRPr lang="ja-JP" altLang="en-US" sz="900" b="1" dirty="0">
              <a:latin typeface="Meiryo" panose="020B0604030504040204" pitchFamily="34" charset="-128"/>
              <a:ea typeface="Meiryo" panose="020B0604030504040204" pitchFamily="34" charset="-128"/>
            </a:endParaRPr>
          </a:p>
        </p:txBody>
      </p:sp>
      <p:sp>
        <p:nvSpPr>
          <p:cNvPr id="99" name="正方形/長方形 98">
            <a:extLst>
              <a:ext uri="{FF2B5EF4-FFF2-40B4-BE49-F238E27FC236}">
                <a16:creationId xmlns:a16="http://schemas.microsoft.com/office/drawing/2014/main" id="{8EE2394E-B2AC-7669-A3BC-46093440D9BA}"/>
              </a:ext>
            </a:extLst>
          </p:cNvPr>
          <p:cNvSpPr/>
          <p:nvPr/>
        </p:nvSpPr>
        <p:spPr>
          <a:xfrm>
            <a:off x="8192615" y="4401071"/>
            <a:ext cx="971705" cy="251795"/>
          </a:xfrm>
          <a:prstGeom prst="rect">
            <a:avLst/>
          </a:prstGeom>
          <a:noFill/>
        </p:spPr>
        <p:txBody>
          <a:bodyPr wrap="square" bIns="36000" rtlCol="0" anchor="b">
            <a:spAutoFit/>
          </a:bodyPr>
          <a:lstStyle/>
          <a:p>
            <a:pPr algn="ctr"/>
            <a:endParaRPr lang="ja-JP" altLang="en-US" sz="1100" b="1">
              <a:latin typeface="メイリオ" panose="020B0604030504040204" pitchFamily="50" charset="-128"/>
              <a:ea typeface="メイリオ" panose="020B0604030504040204" pitchFamily="50" charset="-128"/>
            </a:endParaRPr>
          </a:p>
        </p:txBody>
      </p:sp>
      <p:sp>
        <p:nvSpPr>
          <p:cNvPr id="102" name="正方形/長方形 101">
            <a:extLst>
              <a:ext uri="{FF2B5EF4-FFF2-40B4-BE49-F238E27FC236}">
                <a16:creationId xmlns:a16="http://schemas.microsoft.com/office/drawing/2014/main" id="{FE47977D-A81D-EDAF-CCF8-63884A73BBBE}"/>
              </a:ext>
            </a:extLst>
          </p:cNvPr>
          <p:cNvSpPr/>
          <p:nvPr/>
        </p:nvSpPr>
        <p:spPr>
          <a:xfrm>
            <a:off x="3908516" y="2252793"/>
            <a:ext cx="97170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100" b="1" dirty="0">
                <a:solidFill>
                  <a:srgbClr val="FF0000"/>
                </a:solidFill>
                <a:latin typeface="メイリオ" panose="020B0604030504040204" pitchFamily="50" charset="-128"/>
                <a:ea typeface="メイリオ" panose="020B0604030504040204" pitchFamily="50" charset="-128"/>
              </a:rPr>
              <a:t>リビング</a:t>
            </a:r>
          </a:p>
        </p:txBody>
      </p:sp>
      <p:sp>
        <p:nvSpPr>
          <p:cNvPr id="104" name="正方形/長方形 103">
            <a:extLst>
              <a:ext uri="{FF2B5EF4-FFF2-40B4-BE49-F238E27FC236}">
                <a16:creationId xmlns:a16="http://schemas.microsoft.com/office/drawing/2014/main" id="{48BEF775-33CF-EFB5-BFCC-BDEBFD3D4966}"/>
              </a:ext>
            </a:extLst>
          </p:cNvPr>
          <p:cNvSpPr/>
          <p:nvPr/>
        </p:nvSpPr>
        <p:spPr>
          <a:xfrm>
            <a:off x="3899767" y="4987808"/>
            <a:ext cx="97170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100" b="1" dirty="0">
                <a:solidFill>
                  <a:srgbClr val="FF0000"/>
                </a:solidFill>
                <a:latin typeface="メイリオ" panose="020B0604030504040204" pitchFamily="50" charset="-128"/>
                <a:ea typeface="メイリオ" panose="020B0604030504040204" pitchFamily="50" charset="-128"/>
              </a:rPr>
              <a:t>寝室</a:t>
            </a:r>
          </a:p>
        </p:txBody>
      </p:sp>
      <p:sp>
        <p:nvSpPr>
          <p:cNvPr id="110" name="正方形/長方形 109">
            <a:extLst>
              <a:ext uri="{FF2B5EF4-FFF2-40B4-BE49-F238E27FC236}">
                <a16:creationId xmlns:a16="http://schemas.microsoft.com/office/drawing/2014/main" id="{51F0FF03-E9C7-B750-55DB-18F1BEB7752D}"/>
              </a:ext>
            </a:extLst>
          </p:cNvPr>
          <p:cNvSpPr/>
          <p:nvPr/>
        </p:nvSpPr>
        <p:spPr>
          <a:xfrm>
            <a:off x="889896" y="1433933"/>
            <a:ext cx="106693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1400" b="1" dirty="0">
                <a:solidFill>
                  <a:srgbClr val="FF0000"/>
                </a:solidFill>
                <a:latin typeface="メイリオ" panose="020B0604030504040204" pitchFamily="50" charset="-128"/>
                <a:ea typeface="メイリオ" panose="020B0604030504040204" pitchFamily="50" charset="-128"/>
              </a:rPr>
              <a:t>1.9</a:t>
            </a:r>
            <a:endParaRPr lang="ja-JP" altLang="en-US" sz="1400" b="1" dirty="0">
              <a:solidFill>
                <a:srgbClr val="FF0000"/>
              </a:solidFill>
              <a:latin typeface="メイリオ" panose="020B0604030504040204" pitchFamily="50" charset="-128"/>
              <a:ea typeface="メイリオ" panose="020B0604030504040204" pitchFamily="50" charset="-128"/>
            </a:endParaRPr>
          </a:p>
        </p:txBody>
      </p:sp>
      <p:sp>
        <p:nvSpPr>
          <p:cNvPr id="120" name="正方形/長方形 119">
            <a:extLst>
              <a:ext uri="{FF2B5EF4-FFF2-40B4-BE49-F238E27FC236}">
                <a16:creationId xmlns:a16="http://schemas.microsoft.com/office/drawing/2014/main" id="{DA6E1A68-42FE-B774-09D4-7EAF60F9CBD9}"/>
              </a:ext>
            </a:extLst>
          </p:cNvPr>
          <p:cNvSpPr/>
          <p:nvPr/>
        </p:nvSpPr>
        <p:spPr>
          <a:xfrm>
            <a:off x="868421" y="828575"/>
            <a:ext cx="106693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1400" b="1" dirty="0">
                <a:solidFill>
                  <a:srgbClr val="FF0000"/>
                </a:solidFill>
                <a:latin typeface="メイリオ" panose="020B0604030504040204" pitchFamily="50" charset="-128"/>
                <a:ea typeface="メイリオ" panose="020B0604030504040204" pitchFamily="50" charset="-128"/>
              </a:rPr>
              <a:t>4.0</a:t>
            </a:r>
            <a:endParaRPr lang="ja-JP" altLang="en-US" sz="1400" b="1" dirty="0">
              <a:solidFill>
                <a:srgbClr val="FF0000"/>
              </a:solidFill>
              <a:latin typeface="メイリオ" panose="020B0604030504040204" pitchFamily="50" charset="-128"/>
              <a:ea typeface="メイリオ" panose="020B0604030504040204" pitchFamily="50" charset="-128"/>
            </a:endParaRPr>
          </a:p>
        </p:txBody>
      </p:sp>
      <p:sp>
        <p:nvSpPr>
          <p:cNvPr id="124" name="正方形/長方形 123">
            <a:extLst>
              <a:ext uri="{FF2B5EF4-FFF2-40B4-BE49-F238E27FC236}">
                <a16:creationId xmlns:a16="http://schemas.microsoft.com/office/drawing/2014/main" id="{E404FB1E-7FA1-2D96-04A1-FBA2724A102E}"/>
              </a:ext>
            </a:extLst>
          </p:cNvPr>
          <p:cNvSpPr/>
          <p:nvPr/>
        </p:nvSpPr>
        <p:spPr>
          <a:xfrm>
            <a:off x="1199693" y="4466657"/>
            <a:ext cx="106693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1400" b="1" dirty="0">
                <a:solidFill>
                  <a:srgbClr val="FF0000"/>
                </a:solidFill>
                <a:latin typeface="メイリオ" panose="020B0604030504040204" pitchFamily="50" charset="-128"/>
                <a:ea typeface="メイリオ" panose="020B0604030504040204" pitchFamily="50" charset="-128"/>
              </a:rPr>
              <a:t>4.0</a:t>
            </a:r>
            <a:endParaRPr lang="ja-JP" altLang="en-US" sz="1400" b="1" dirty="0">
              <a:solidFill>
                <a:srgbClr val="FF0000"/>
              </a:solidFill>
              <a:latin typeface="メイリオ" panose="020B0604030504040204" pitchFamily="50" charset="-128"/>
              <a:ea typeface="メイリオ" panose="020B0604030504040204" pitchFamily="50" charset="-128"/>
            </a:endParaRPr>
          </a:p>
        </p:txBody>
      </p:sp>
      <p:sp>
        <p:nvSpPr>
          <p:cNvPr id="128" name="正方形/長方形 127">
            <a:extLst>
              <a:ext uri="{FF2B5EF4-FFF2-40B4-BE49-F238E27FC236}">
                <a16:creationId xmlns:a16="http://schemas.microsoft.com/office/drawing/2014/main" id="{D66E78A0-0EA0-4F4C-B7DE-02F05B554155}"/>
              </a:ext>
            </a:extLst>
          </p:cNvPr>
          <p:cNvSpPr/>
          <p:nvPr/>
        </p:nvSpPr>
        <p:spPr>
          <a:xfrm>
            <a:off x="1271288" y="6972639"/>
            <a:ext cx="1066935"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1400" b="1" dirty="0">
                <a:solidFill>
                  <a:srgbClr val="FF0000"/>
                </a:solidFill>
                <a:latin typeface="メイリオ" panose="020B0604030504040204" pitchFamily="50" charset="-128"/>
                <a:ea typeface="メイリオ" panose="020B0604030504040204" pitchFamily="50" charset="-128"/>
              </a:rPr>
              <a:t>1.9</a:t>
            </a:r>
            <a:endParaRPr lang="ja-JP" altLang="en-US" sz="1400" b="1" dirty="0">
              <a:solidFill>
                <a:srgbClr val="FF0000"/>
              </a:solidFill>
              <a:latin typeface="メイリオ" panose="020B0604030504040204" pitchFamily="50" charset="-128"/>
              <a:ea typeface="メイリオ" panose="020B0604030504040204" pitchFamily="50" charset="-128"/>
            </a:endParaRPr>
          </a:p>
        </p:txBody>
      </p:sp>
      <p:pic>
        <p:nvPicPr>
          <p:cNvPr id="145" name="図 144">
            <a:extLst>
              <a:ext uri="{FF2B5EF4-FFF2-40B4-BE49-F238E27FC236}">
                <a16:creationId xmlns:a16="http://schemas.microsoft.com/office/drawing/2014/main" id="{90B31833-B695-9582-B792-6FD5C6E3EFBD}"/>
              </a:ext>
            </a:extLst>
          </p:cNvPr>
          <p:cNvPicPr>
            <a:picLocks noChangeAspect="1"/>
          </p:cNvPicPr>
          <p:nvPr/>
        </p:nvPicPr>
        <p:blipFill>
          <a:blip r:embed="rId16"/>
          <a:stretch>
            <a:fillRect/>
          </a:stretch>
        </p:blipFill>
        <p:spPr>
          <a:xfrm>
            <a:off x="4723969" y="4325348"/>
            <a:ext cx="2425317" cy="2259924"/>
          </a:xfrm>
          <a:prstGeom prst="rect">
            <a:avLst/>
          </a:prstGeom>
        </p:spPr>
      </p:pic>
      <p:pic>
        <p:nvPicPr>
          <p:cNvPr id="146" name="図 145">
            <a:extLst>
              <a:ext uri="{FF2B5EF4-FFF2-40B4-BE49-F238E27FC236}">
                <a16:creationId xmlns:a16="http://schemas.microsoft.com/office/drawing/2014/main" id="{EF96A35F-8FAF-CF7E-ED23-404FEA1DFBC8}"/>
              </a:ext>
            </a:extLst>
          </p:cNvPr>
          <p:cNvPicPr>
            <a:picLocks noChangeAspect="1"/>
          </p:cNvPicPr>
          <p:nvPr/>
        </p:nvPicPr>
        <p:blipFill>
          <a:blip r:embed="rId17"/>
          <a:stretch>
            <a:fillRect/>
          </a:stretch>
        </p:blipFill>
        <p:spPr>
          <a:xfrm>
            <a:off x="4754613" y="1790622"/>
            <a:ext cx="2318081" cy="2160000"/>
          </a:xfrm>
          <a:prstGeom prst="rect">
            <a:avLst/>
          </a:prstGeom>
        </p:spPr>
      </p:pic>
      <p:pic>
        <p:nvPicPr>
          <p:cNvPr id="148" name="図 147">
            <a:extLst>
              <a:ext uri="{FF2B5EF4-FFF2-40B4-BE49-F238E27FC236}">
                <a16:creationId xmlns:a16="http://schemas.microsoft.com/office/drawing/2014/main" id="{7E0AF4A7-DC3A-9210-46B2-D0F8FBD93517}"/>
              </a:ext>
            </a:extLst>
          </p:cNvPr>
          <p:cNvPicPr>
            <a:picLocks noChangeAspect="1"/>
          </p:cNvPicPr>
          <p:nvPr/>
        </p:nvPicPr>
        <p:blipFill rotWithShape="1">
          <a:blip r:embed="rId18"/>
          <a:srcRect t="19627" b="26931"/>
          <a:stretch/>
        </p:blipFill>
        <p:spPr>
          <a:xfrm>
            <a:off x="841954" y="3361862"/>
            <a:ext cx="2029548" cy="1010667"/>
          </a:xfrm>
          <a:prstGeom prst="rect">
            <a:avLst/>
          </a:prstGeom>
        </p:spPr>
      </p:pic>
      <p:pic>
        <p:nvPicPr>
          <p:cNvPr id="149" name="図 148">
            <a:extLst>
              <a:ext uri="{FF2B5EF4-FFF2-40B4-BE49-F238E27FC236}">
                <a16:creationId xmlns:a16="http://schemas.microsoft.com/office/drawing/2014/main" id="{90192C6B-D02B-5C85-DE78-78685173C033}"/>
              </a:ext>
            </a:extLst>
          </p:cNvPr>
          <p:cNvPicPr>
            <a:picLocks noChangeAspect="1"/>
          </p:cNvPicPr>
          <p:nvPr/>
        </p:nvPicPr>
        <p:blipFill rotWithShape="1">
          <a:blip r:embed="rId19"/>
          <a:srcRect t="17349" b="26866"/>
          <a:stretch/>
        </p:blipFill>
        <p:spPr>
          <a:xfrm>
            <a:off x="809506" y="5390698"/>
            <a:ext cx="2093262" cy="1088751"/>
          </a:xfrm>
          <a:prstGeom prst="rect">
            <a:avLst/>
          </a:prstGeom>
        </p:spPr>
      </p:pic>
      <p:sp>
        <p:nvSpPr>
          <p:cNvPr id="152" name="正方形/長方形 151">
            <a:extLst>
              <a:ext uri="{FF2B5EF4-FFF2-40B4-BE49-F238E27FC236}">
                <a16:creationId xmlns:a16="http://schemas.microsoft.com/office/drawing/2014/main" id="{16CE4860-A009-0C9F-4540-27CB06A80F52}"/>
              </a:ext>
            </a:extLst>
          </p:cNvPr>
          <p:cNvSpPr/>
          <p:nvPr/>
        </p:nvSpPr>
        <p:spPr>
          <a:xfrm>
            <a:off x="740574" y="3426899"/>
            <a:ext cx="2404000" cy="1003108"/>
          </a:xfrm>
          <a:prstGeom prst="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テキスト ボックス 155">
            <a:extLst>
              <a:ext uri="{FF2B5EF4-FFF2-40B4-BE49-F238E27FC236}">
                <a16:creationId xmlns:a16="http://schemas.microsoft.com/office/drawing/2014/main" id="{5252A756-58E3-E7A4-F77C-FFE522C7D2EE}"/>
              </a:ext>
            </a:extLst>
          </p:cNvPr>
          <p:cNvSpPr txBox="1"/>
          <p:nvPr/>
        </p:nvSpPr>
        <p:spPr>
          <a:xfrm>
            <a:off x="133688" y="9776072"/>
            <a:ext cx="2617752" cy="463204"/>
          </a:xfrm>
          <a:prstGeom prst="rect">
            <a:avLst/>
          </a:prstGeom>
          <a:noFill/>
        </p:spPr>
        <p:txBody>
          <a:bodyPr wrap="square" rtlCol="0">
            <a:spAutoFit/>
          </a:bodyPr>
          <a:lstStyle/>
          <a:p>
            <a:pPr algn="just">
              <a:lnSpc>
                <a:spcPct val="130000"/>
              </a:lnSpc>
            </a:pPr>
            <a:r>
              <a:rPr lang="ja-JP" altLang="en-US" sz="1100" b="1" dirty="0">
                <a:solidFill>
                  <a:schemeClr val="bg1"/>
                </a:solidFill>
                <a:latin typeface="Meiryo" panose="020B0604030504040204" pitchFamily="34" charset="-128"/>
                <a:ea typeface="Meiryo" panose="020B0604030504040204" pitchFamily="34" charset="-128"/>
              </a:rPr>
              <a:t>先進的窓リノベ</a:t>
            </a:r>
            <a:r>
              <a:rPr lang="en-US" altLang="ja-JP" sz="1100" b="1" dirty="0">
                <a:solidFill>
                  <a:schemeClr val="bg1"/>
                </a:solidFill>
                <a:latin typeface="Meiryo" panose="020B0604030504040204" pitchFamily="34" charset="-128"/>
                <a:ea typeface="Meiryo" panose="020B0604030504040204" pitchFamily="34" charset="-128"/>
              </a:rPr>
              <a:t>2026</a:t>
            </a:r>
            <a:r>
              <a:rPr lang="ja-JP" altLang="en-US" sz="1100" b="1" dirty="0">
                <a:solidFill>
                  <a:schemeClr val="bg1"/>
                </a:solidFill>
                <a:latin typeface="Meiryo" panose="020B0604030504040204" pitchFamily="34" charset="-128"/>
                <a:ea typeface="Meiryo" panose="020B0604030504040204" pitchFamily="34" charset="-128"/>
              </a:rPr>
              <a:t>事業専用サイト</a:t>
            </a:r>
          </a:p>
          <a:p>
            <a:pPr algn="just">
              <a:lnSpc>
                <a:spcPct val="130000"/>
              </a:lnSpc>
            </a:pPr>
            <a:r>
              <a:rPr lang="en-US" altLang="ja-JP" sz="800" b="1" dirty="0">
                <a:solidFill>
                  <a:schemeClr val="bg1"/>
                </a:solidFill>
                <a:latin typeface="Meiryo" panose="020B0604030504040204" pitchFamily="34" charset="-128"/>
                <a:ea typeface="Meiryo" panose="020B0604030504040204" pitchFamily="34" charset="-128"/>
              </a:rPr>
              <a:t>https://window-renovation2026.env.go.jp/</a:t>
            </a:r>
            <a:endParaRPr lang="ja-JP" altLang="en-US" sz="800" b="1" dirty="0">
              <a:solidFill>
                <a:schemeClr val="bg1"/>
              </a:solidFill>
              <a:latin typeface="Meiryo" panose="020B0604030504040204" pitchFamily="34" charset="-128"/>
              <a:ea typeface="Meiryo" panose="020B0604030504040204" pitchFamily="34" charset="-128"/>
            </a:endParaRPr>
          </a:p>
        </p:txBody>
      </p:sp>
      <p:sp>
        <p:nvSpPr>
          <p:cNvPr id="157" name="テキスト ボックス 156">
            <a:extLst>
              <a:ext uri="{FF2B5EF4-FFF2-40B4-BE49-F238E27FC236}">
                <a16:creationId xmlns:a16="http://schemas.microsoft.com/office/drawing/2014/main" id="{D3742F83-9784-2836-1761-3C273463F898}"/>
              </a:ext>
            </a:extLst>
          </p:cNvPr>
          <p:cNvSpPr txBox="1"/>
          <p:nvPr/>
        </p:nvSpPr>
        <p:spPr>
          <a:xfrm>
            <a:off x="3208640" y="10411724"/>
            <a:ext cx="414466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本チラシは事務局から提供された</a:t>
            </a:r>
            <a:r>
              <a:rPr lang="ja-JP" altLang="en-US" sz="900" dirty="0">
                <a:latin typeface="Meiryo UI" panose="020B0604030504040204" pitchFamily="50" charset="-128"/>
                <a:ea typeface="Meiryo UI" panose="020B0604030504040204" pitchFamily="50" charset="-128"/>
              </a:rPr>
              <a:t>資料</a:t>
            </a:r>
            <a:r>
              <a:rPr kumimoji="1" lang="ja-JP" altLang="en-US" sz="900" dirty="0">
                <a:latin typeface="Meiryo UI" panose="020B0604030504040204" pitchFamily="50" charset="-128"/>
                <a:ea typeface="Meiryo UI" panose="020B0604030504040204" pitchFamily="50" charset="-128"/>
              </a:rPr>
              <a:t>に基づいて</a:t>
            </a:r>
            <a:r>
              <a:rPr lang="ja-JP" altLang="en-US" sz="900" dirty="0">
                <a:latin typeface="Meiryo UI" panose="020B0604030504040204" pitchFamily="50" charset="-128"/>
                <a:ea typeface="Meiryo UI" panose="020B0604030504040204" pitchFamily="50" charset="-128"/>
              </a:rPr>
              <a:t>窓リノベ事業者</a:t>
            </a:r>
            <a:r>
              <a:rPr kumimoji="1" lang="ja-JP" altLang="en-US" sz="900" dirty="0">
                <a:latin typeface="Meiryo UI" panose="020B0604030504040204" pitchFamily="50" charset="-128"/>
                <a:ea typeface="Meiryo UI" panose="020B0604030504040204" pitchFamily="50" charset="-128"/>
              </a:rPr>
              <a:t>が作成したものです。</a:t>
            </a:r>
          </a:p>
        </p:txBody>
      </p:sp>
      <p:sp>
        <p:nvSpPr>
          <p:cNvPr id="158" name="吹き出し: 四角形 82">
            <a:extLst>
              <a:ext uri="{FF2B5EF4-FFF2-40B4-BE49-F238E27FC236}">
                <a16:creationId xmlns:a16="http://schemas.microsoft.com/office/drawing/2014/main" id="{04B2B588-5B9E-1792-2C79-DA00109AFE06}"/>
              </a:ext>
            </a:extLst>
          </p:cNvPr>
          <p:cNvSpPr/>
          <p:nvPr/>
        </p:nvSpPr>
        <p:spPr>
          <a:xfrm>
            <a:off x="-3355436" y="-587134"/>
            <a:ext cx="3190040" cy="1917263"/>
          </a:xfrm>
          <a:prstGeom prst="wedgeRectCallout">
            <a:avLst>
              <a:gd name="adj1" fmla="val 58438"/>
              <a:gd name="adj2" fmla="val 34815"/>
            </a:avLst>
          </a:prstGeom>
          <a:solidFill>
            <a:schemeClr val="bg1"/>
          </a:solid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0000"/>
                </a:solidFill>
              </a:rPr>
              <a:t>赤字部分</a:t>
            </a:r>
            <a:endParaRPr lang="en-US" altLang="ja-JP" sz="1200" b="1" dirty="0">
              <a:solidFill>
                <a:srgbClr val="FF0000"/>
              </a:solidFill>
            </a:endParaRPr>
          </a:p>
          <a:p>
            <a:r>
              <a:rPr lang="ja-JP" altLang="en-US" sz="1200" dirty="0">
                <a:solidFill>
                  <a:schemeClr val="tx1"/>
                </a:solidFill>
              </a:rPr>
              <a:t>・窓の性能値</a:t>
            </a:r>
            <a:endParaRPr lang="en-US" altLang="ja-JP" sz="1200" dirty="0">
              <a:solidFill>
                <a:schemeClr val="tx1"/>
              </a:solidFill>
            </a:endParaRPr>
          </a:p>
          <a:p>
            <a:r>
              <a:rPr lang="ja-JP" altLang="en-US" sz="1200" dirty="0">
                <a:solidFill>
                  <a:schemeClr val="tx1"/>
                </a:solidFill>
              </a:rPr>
              <a:t>・改修前後の窓の仕様</a:t>
            </a:r>
            <a:endParaRPr lang="en-US" altLang="ja-JP" sz="1200" dirty="0">
              <a:solidFill>
                <a:schemeClr val="tx1"/>
              </a:solidFill>
            </a:endParaRPr>
          </a:p>
          <a:p>
            <a:r>
              <a:rPr lang="ja-JP" altLang="en-US" sz="1200" dirty="0">
                <a:solidFill>
                  <a:schemeClr val="tx1"/>
                </a:solidFill>
              </a:rPr>
              <a:t>・断熱性能の向上幅（吹き出し部分）</a:t>
            </a:r>
            <a:endParaRPr lang="en-US" altLang="ja-JP" sz="1200" dirty="0">
              <a:solidFill>
                <a:schemeClr val="tx1"/>
              </a:solidFill>
            </a:endParaRPr>
          </a:p>
          <a:p>
            <a:r>
              <a:rPr lang="ja-JP" altLang="en-US" sz="1200" dirty="0">
                <a:solidFill>
                  <a:schemeClr val="tx1"/>
                </a:solidFill>
              </a:rPr>
              <a:t>・</a:t>
            </a:r>
            <a:r>
              <a:rPr lang="en-US" altLang="ja-JP" sz="1200" dirty="0">
                <a:solidFill>
                  <a:schemeClr val="tx1"/>
                </a:solidFill>
              </a:rPr>
              <a:t>Low-E</a:t>
            </a:r>
            <a:r>
              <a:rPr lang="ja-JP" altLang="en-US" sz="1200" dirty="0">
                <a:solidFill>
                  <a:schemeClr val="tx1"/>
                </a:solidFill>
              </a:rPr>
              <a:t>複層ガラスを使用する部屋名</a:t>
            </a:r>
            <a:endParaRPr lang="en-US" altLang="ja-JP" sz="1200" dirty="0">
              <a:solidFill>
                <a:schemeClr val="tx1"/>
              </a:solidFill>
            </a:endParaRPr>
          </a:p>
          <a:p>
            <a:r>
              <a:rPr lang="ja-JP" altLang="en-US" sz="1200" dirty="0">
                <a:solidFill>
                  <a:schemeClr val="tx1"/>
                </a:solidFill>
              </a:rPr>
              <a:t>・事業者のお問い合わせ先</a:t>
            </a:r>
            <a:endParaRPr lang="en-US" altLang="ja-JP" sz="1200" dirty="0">
              <a:solidFill>
                <a:schemeClr val="tx1"/>
              </a:solidFill>
            </a:endParaRPr>
          </a:p>
          <a:p>
            <a:r>
              <a:rPr lang="ja-JP" altLang="en-US" sz="1200" b="1" dirty="0">
                <a:solidFill>
                  <a:srgbClr val="FF0000"/>
                </a:solidFill>
              </a:rPr>
              <a:t>赤枠（破線）内</a:t>
            </a:r>
            <a:endParaRPr lang="en-US" altLang="ja-JP" sz="1200" b="1" dirty="0">
              <a:solidFill>
                <a:srgbClr val="FF0000"/>
              </a:solidFill>
            </a:endParaRPr>
          </a:p>
          <a:p>
            <a:r>
              <a:rPr lang="ja-JP" altLang="en-US" sz="1200" dirty="0">
                <a:solidFill>
                  <a:schemeClr val="tx1"/>
                </a:solidFill>
              </a:rPr>
              <a:t>・改修前後の窓のイラスト</a:t>
            </a:r>
            <a:endParaRPr lang="en-US" altLang="ja-JP" sz="1200" dirty="0">
              <a:solidFill>
                <a:schemeClr val="tx1"/>
              </a:solidFill>
            </a:endParaRPr>
          </a:p>
          <a:p>
            <a:r>
              <a:rPr lang="ja-JP" altLang="en-US" sz="1200" b="1" dirty="0">
                <a:solidFill>
                  <a:schemeClr val="tx1"/>
                </a:solidFill>
              </a:rPr>
              <a:t>については、改修工事や事業者の実態に即した形に修正して使用してください。</a:t>
            </a:r>
          </a:p>
        </p:txBody>
      </p:sp>
      <p:grpSp>
        <p:nvGrpSpPr>
          <p:cNvPr id="161" name="グループ化 160">
            <a:extLst>
              <a:ext uri="{FF2B5EF4-FFF2-40B4-BE49-F238E27FC236}">
                <a16:creationId xmlns:a16="http://schemas.microsoft.com/office/drawing/2014/main" id="{A6518B46-1B29-ED06-15FD-823245F9C011}"/>
              </a:ext>
            </a:extLst>
          </p:cNvPr>
          <p:cNvGrpSpPr/>
          <p:nvPr/>
        </p:nvGrpSpPr>
        <p:grpSpPr>
          <a:xfrm>
            <a:off x="265351" y="7502411"/>
            <a:ext cx="2425700" cy="1054100"/>
            <a:chOff x="265351" y="7502411"/>
            <a:chExt cx="2425700" cy="1054100"/>
          </a:xfrm>
        </p:grpSpPr>
        <p:pic>
          <p:nvPicPr>
            <p:cNvPr id="162" name="図 161">
              <a:extLst>
                <a:ext uri="{FF2B5EF4-FFF2-40B4-BE49-F238E27FC236}">
                  <a16:creationId xmlns:a16="http://schemas.microsoft.com/office/drawing/2014/main" id="{E5A5C0B6-027C-DA9F-DA83-B38D72D53B37}"/>
                </a:ext>
              </a:extLst>
            </p:cNvPr>
            <p:cNvPicPr>
              <a:picLocks noChangeAspect="1"/>
            </p:cNvPicPr>
            <p:nvPr/>
          </p:nvPicPr>
          <p:blipFill>
            <a:blip r:embed="rId20"/>
            <a:stretch>
              <a:fillRect/>
            </a:stretch>
          </p:blipFill>
          <p:spPr>
            <a:xfrm>
              <a:off x="265351" y="7502411"/>
              <a:ext cx="2425700" cy="1054100"/>
            </a:xfrm>
            <a:prstGeom prst="rect">
              <a:avLst/>
            </a:prstGeom>
          </p:spPr>
        </p:pic>
        <p:sp>
          <p:nvSpPr>
            <p:cNvPr id="163" name="正方形/長方形 162">
              <a:extLst>
                <a:ext uri="{FF2B5EF4-FFF2-40B4-BE49-F238E27FC236}">
                  <a16:creationId xmlns:a16="http://schemas.microsoft.com/office/drawing/2014/main" id="{94433C4A-F7D5-74D1-479F-90D7C692885A}"/>
                </a:ext>
              </a:extLst>
            </p:cNvPr>
            <p:cNvSpPr/>
            <p:nvPr/>
          </p:nvSpPr>
          <p:spPr>
            <a:xfrm>
              <a:off x="399148" y="7605264"/>
              <a:ext cx="1456989"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ja-JP" altLang="en-US" sz="1050" b="1">
                  <a:solidFill>
                    <a:srgbClr val="F25E64"/>
                  </a:solidFill>
                  <a:latin typeface="メイリオ" panose="020B0604030504040204" pitchFamily="50" charset="-128"/>
                  <a:ea typeface="メイリオ" panose="020B0604030504040204" pitchFamily="50" charset="-128"/>
                </a:rPr>
                <a:t>その他の省エネ</a:t>
              </a:r>
              <a:endParaRPr lang="ja-JP" altLang="en-US" sz="1050" b="1" dirty="0">
                <a:solidFill>
                  <a:srgbClr val="F25E64"/>
                </a:solidFill>
                <a:latin typeface="メイリオ" panose="020B0604030504040204" pitchFamily="50" charset="-128"/>
                <a:ea typeface="メイリオ" panose="020B0604030504040204" pitchFamily="50" charset="-128"/>
              </a:endParaRPr>
            </a:p>
          </p:txBody>
        </p:sp>
        <p:sp>
          <p:nvSpPr>
            <p:cNvPr id="164" name="テキスト ボックス 163">
              <a:extLst>
                <a:ext uri="{FF2B5EF4-FFF2-40B4-BE49-F238E27FC236}">
                  <a16:creationId xmlns:a16="http://schemas.microsoft.com/office/drawing/2014/main" id="{619A5F18-F0FF-FE5F-DBE1-517923EDFE38}"/>
                </a:ext>
              </a:extLst>
            </p:cNvPr>
            <p:cNvSpPr txBox="1"/>
            <p:nvPr/>
          </p:nvSpPr>
          <p:spPr>
            <a:xfrm>
              <a:off x="385472" y="7858396"/>
              <a:ext cx="2081510" cy="461665"/>
            </a:xfrm>
            <a:prstGeom prst="rect">
              <a:avLst/>
            </a:prstGeom>
            <a:noFill/>
          </p:spPr>
          <p:txBody>
            <a:bodyPr wrap="square" rtlCol="0">
              <a:spAutoFit/>
            </a:bodyPr>
            <a:lstStyle/>
            <a:p>
              <a:pPr algn="just"/>
              <a:r>
                <a:rPr lang="ja-JP" altLang="en-US" sz="800" b="1" spc="-80">
                  <a:latin typeface="Meiryo" panose="020B0604030504040204" pitchFamily="34" charset="-128"/>
                  <a:ea typeface="Meiryo" panose="020B0604030504040204" pitchFamily="34" charset="-128"/>
                </a:rPr>
                <a:t>窓の高断熱化で省エネ効果を高めるとともに、普段の生活の中で、エアコンの使い方の見直しなどを行うと更に省エネ効果が高まります。</a:t>
              </a:r>
              <a:endParaRPr lang="ja-JP" altLang="en-US" sz="800" b="1" spc="-80" dirty="0">
                <a:latin typeface="Meiryo" panose="020B0604030504040204" pitchFamily="34" charset="-128"/>
                <a:ea typeface="Meiryo" panose="020B0604030504040204" pitchFamily="34" charset="-128"/>
              </a:endParaRPr>
            </a:p>
          </p:txBody>
        </p:sp>
      </p:grpSp>
      <p:grpSp>
        <p:nvGrpSpPr>
          <p:cNvPr id="165" name="グループ化 164">
            <a:extLst>
              <a:ext uri="{FF2B5EF4-FFF2-40B4-BE49-F238E27FC236}">
                <a16:creationId xmlns:a16="http://schemas.microsoft.com/office/drawing/2014/main" id="{BE5BE9FF-1F75-2FB5-C60E-EC429B3F649C}"/>
              </a:ext>
            </a:extLst>
          </p:cNvPr>
          <p:cNvGrpSpPr/>
          <p:nvPr/>
        </p:nvGrpSpPr>
        <p:grpSpPr>
          <a:xfrm>
            <a:off x="2628886" y="7502176"/>
            <a:ext cx="2425700" cy="1054100"/>
            <a:chOff x="2628886" y="7502176"/>
            <a:chExt cx="2425700" cy="1054100"/>
          </a:xfrm>
        </p:grpSpPr>
        <p:pic>
          <p:nvPicPr>
            <p:cNvPr id="166" name="図 165">
              <a:extLst>
                <a:ext uri="{FF2B5EF4-FFF2-40B4-BE49-F238E27FC236}">
                  <a16:creationId xmlns:a16="http://schemas.microsoft.com/office/drawing/2014/main" id="{2069D57B-58F1-B1F8-E507-30C6E9935A59}"/>
                </a:ext>
              </a:extLst>
            </p:cNvPr>
            <p:cNvPicPr>
              <a:picLocks noChangeAspect="1"/>
            </p:cNvPicPr>
            <p:nvPr/>
          </p:nvPicPr>
          <p:blipFill>
            <a:blip r:embed="rId21"/>
            <a:stretch>
              <a:fillRect/>
            </a:stretch>
          </p:blipFill>
          <p:spPr>
            <a:xfrm>
              <a:off x="2628886" y="7502176"/>
              <a:ext cx="2425700" cy="1054100"/>
            </a:xfrm>
            <a:prstGeom prst="rect">
              <a:avLst/>
            </a:prstGeom>
          </p:spPr>
        </p:pic>
        <p:sp>
          <p:nvSpPr>
            <p:cNvPr id="167" name="テキスト ボックス 166">
              <a:extLst>
                <a:ext uri="{FF2B5EF4-FFF2-40B4-BE49-F238E27FC236}">
                  <a16:creationId xmlns:a16="http://schemas.microsoft.com/office/drawing/2014/main" id="{C1E42BBF-F798-F892-CBCE-B378E1C67301}"/>
                </a:ext>
              </a:extLst>
            </p:cNvPr>
            <p:cNvSpPr txBox="1"/>
            <p:nvPr/>
          </p:nvSpPr>
          <p:spPr>
            <a:xfrm>
              <a:off x="3703207" y="7731175"/>
              <a:ext cx="1181829" cy="584775"/>
            </a:xfrm>
            <a:prstGeom prst="rect">
              <a:avLst/>
            </a:prstGeom>
            <a:noFill/>
          </p:spPr>
          <p:txBody>
            <a:bodyPr wrap="square" rtlCol="0">
              <a:spAutoFit/>
            </a:bodyPr>
            <a:lstStyle/>
            <a:p>
              <a:pPr algn="just"/>
              <a:r>
                <a:rPr lang="ja-JP" altLang="en-US" sz="800" b="1">
                  <a:latin typeface="Meiryo" panose="020B0604030504040204" pitchFamily="34" charset="-128"/>
                  <a:ea typeface="Meiryo" panose="020B0604030504040204" pitchFamily="34" charset="-128"/>
                </a:rPr>
                <a:t>室内の冷やしすぎに</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注意し、無理のない</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範囲で室内温度を</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上げましょう。</a:t>
              </a:r>
              <a:endParaRPr lang="ja-JP" altLang="en-US" sz="800" b="1" dirty="0">
                <a:latin typeface="Meiryo" panose="020B0604030504040204" pitchFamily="34" charset="-128"/>
                <a:ea typeface="Meiryo" panose="020B0604030504040204" pitchFamily="34" charset="-128"/>
              </a:endParaRPr>
            </a:p>
          </p:txBody>
        </p:sp>
      </p:grpSp>
      <p:grpSp>
        <p:nvGrpSpPr>
          <p:cNvPr id="168" name="グループ化 167">
            <a:extLst>
              <a:ext uri="{FF2B5EF4-FFF2-40B4-BE49-F238E27FC236}">
                <a16:creationId xmlns:a16="http://schemas.microsoft.com/office/drawing/2014/main" id="{81B7D3C5-DA16-4E98-FC3E-C82D029B3BE3}"/>
              </a:ext>
            </a:extLst>
          </p:cNvPr>
          <p:cNvGrpSpPr/>
          <p:nvPr/>
        </p:nvGrpSpPr>
        <p:grpSpPr>
          <a:xfrm>
            <a:off x="4995699" y="7502299"/>
            <a:ext cx="2425700" cy="1054100"/>
            <a:chOff x="4995699" y="7502299"/>
            <a:chExt cx="2425700" cy="1054100"/>
          </a:xfrm>
        </p:grpSpPr>
        <p:pic>
          <p:nvPicPr>
            <p:cNvPr id="169" name="図 168">
              <a:extLst>
                <a:ext uri="{FF2B5EF4-FFF2-40B4-BE49-F238E27FC236}">
                  <a16:creationId xmlns:a16="http://schemas.microsoft.com/office/drawing/2014/main" id="{8C63D527-1F5A-92B7-17A4-B3F2DF52133C}"/>
                </a:ext>
              </a:extLst>
            </p:cNvPr>
            <p:cNvPicPr>
              <a:picLocks noChangeAspect="1"/>
            </p:cNvPicPr>
            <p:nvPr/>
          </p:nvPicPr>
          <p:blipFill>
            <a:blip r:embed="rId22"/>
            <a:stretch>
              <a:fillRect/>
            </a:stretch>
          </p:blipFill>
          <p:spPr>
            <a:xfrm>
              <a:off x="4995699" y="7502299"/>
              <a:ext cx="2425700" cy="1054100"/>
            </a:xfrm>
            <a:prstGeom prst="rect">
              <a:avLst/>
            </a:prstGeom>
          </p:spPr>
        </p:pic>
        <p:sp>
          <p:nvSpPr>
            <p:cNvPr id="170" name="テキスト ボックス 169">
              <a:extLst>
                <a:ext uri="{FF2B5EF4-FFF2-40B4-BE49-F238E27FC236}">
                  <a16:creationId xmlns:a16="http://schemas.microsoft.com/office/drawing/2014/main" id="{D5401807-E53B-A894-B23D-A48839DAD483}"/>
                </a:ext>
              </a:extLst>
            </p:cNvPr>
            <p:cNvSpPr txBox="1"/>
            <p:nvPr/>
          </p:nvSpPr>
          <p:spPr>
            <a:xfrm>
              <a:off x="6070028" y="7731175"/>
              <a:ext cx="1236213" cy="584775"/>
            </a:xfrm>
            <a:prstGeom prst="rect">
              <a:avLst/>
            </a:prstGeom>
            <a:noFill/>
          </p:spPr>
          <p:txBody>
            <a:bodyPr wrap="square" rtlCol="0">
              <a:spAutoFit/>
            </a:bodyPr>
            <a:lstStyle/>
            <a:p>
              <a:pPr algn="just"/>
              <a:r>
                <a:rPr lang="ja-JP" altLang="en-US" sz="800" b="1">
                  <a:latin typeface="Meiryo" panose="020B0604030504040204" pitchFamily="34" charset="-128"/>
                  <a:ea typeface="Meiryo" panose="020B0604030504040204" pitchFamily="34" charset="-128"/>
                </a:rPr>
                <a:t>重ね着するなどして、無理のない範囲で</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室内温度を</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下げましょう。</a:t>
              </a:r>
              <a:endParaRPr lang="ja-JP" altLang="en-US" sz="800" b="1" dirty="0">
                <a:latin typeface="Meiryo" panose="020B0604030504040204" pitchFamily="34" charset="-128"/>
                <a:ea typeface="Meiryo" panose="020B0604030504040204" pitchFamily="34" charset="-128"/>
              </a:endParaRPr>
            </a:p>
          </p:txBody>
        </p:sp>
      </p:grpSp>
      <p:grpSp>
        <p:nvGrpSpPr>
          <p:cNvPr id="175" name="グループ化 174">
            <a:extLst>
              <a:ext uri="{FF2B5EF4-FFF2-40B4-BE49-F238E27FC236}">
                <a16:creationId xmlns:a16="http://schemas.microsoft.com/office/drawing/2014/main" id="{4B15F08B-B3F5-3E0F-7E0F-F6D08828167C}"/>
              </a:ext>
            </a:extLst>
          </p:cNvPr>
          <p:cNvGrpSpPr/>
          <p:nvPr/>
        </p:nvGrpSpPr>
        <p:grpSpPr>
          <a:xfrm>
            <a:off x="2628886" y="8454537"/>
            <a:ext cx="2425700" cy="1054100"/>
            <a:chOff x="2628886" y="8454537"/>
            <a:chExt cx="2425700" cy="1054100"/>
          </a:xfrm>
        </p:grpSpPr>
        <p:pic>
          <p:nvPicPr>
            <p:cNvPr id="177" name="図 176">
              <a:extLst>
                <a:ext uri="{FF2B5EF4-FFF2-40B4-BE49-F238E27FC236}">
                  <a16:creationId xmlns:a16="http://schemas.microsoft.com/office/drawing/2014/main" id="{B7919AFA-48ED-9AB6-A388-ECD63145C268}"/>
                </a:ext>
              </a:extLst>
            </p:cNvPr>
            <p:cNvPicPr>
              <a:picLocks noChangeAspect="1"/>
            </p:cNvPicPr>
            <p:nvPr/>
          </p:nvPicPr>
          <p:blipFill>
            <a:blip r:embed="rId23"/>
            <a:stretch>
              <a:fillRect/>
            </a:stretch>
          </p:blipFill>
          <p:spPr>
            <a:xfrm>
              <a:off x="2628886" y="8454537"/>
              <a:ext cx="2425700" cy="1054100"/>
            </a:xfrm>
            <a:prstGeom prst="rect">
              <a:avLst/>
            </a:prstGeom>
          </p:spPr>
        </p:pic>
        <p:sp>
          <p:nvSpPr>
            <p:cNvPr id="180" name="テキスト ボックス 179">
              <a:extLst>
                <a:ext uri="{FF2B5EF4-FFF2-40B4-BE49-F238E27FC236}">
                  <a16:creationId xmlns:a16="http://schemas.microsoft.com/office/drawing/2014/main" id="{9096AE81-E7B5-FB23-4705-EDE6273EA427}"/>
                </a:ext>
              </a:extLst>
            </p:cNvPr>
            <p:cNvSpPr txBox="1"/>
            <p:nvPr/>
          </p:nvSpPr>
          <p:spPr>
            <a:xfrm>
              <a:off x="3742963" y="8645575"/>
              <a:ext cx="1181829" cy="584775"/>
            </a:xfrm>
            <a:prstGeom prst="rect">
              <a:avLst/>
            </a:prstGeom>
            <a:noFill/>
          </p:spPr>
          <p:txBody>
            <a:bodyPr wrap="square" rtlCol="0">
              <a:spAutoFit/>
            </a:bodyPr>
            <a:lstStyle/>
            <a:p>
              <a:pPr algn="just"/>
              <a:r>
                <a:rPr lang="ja-JP" altLang="en-US" sz="800" b="1">
                  <a:latin typeface="Meiryo" panose="020B0604030504040204" pitchFamily="34" charset="-128"/>
                  <a:ea typeface="Meiryo" panose="020B0604030504040204" pitchFamily="34" charset="-128"/>
                </a:rPr>
                <a:t>日中は“すだれ“や</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“よしず“などで</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窓からの日差しを</a:t>
              </a:r>
              <a:endParaRPr lang="en-US" altLang="ja-JP" sz="800" b="1" dirty="0">
                <a:latin typeface="Meiryo" panose="020B0604030504040204" pitchFamily="34" charset="-128"/>
                <a:ea typeface="Meiryo" panose="020B0604030504040204" pitchFamily="34" charset="-128"/>
              </a:endParaRPr>
            </a:p>
            <a:p>
              <a:pPr algn="just"/>
              <a:r>
                <a:rPr lang="ja-JP" altLang="en-US" sz="800" b="1">
                  <a:latin typeface="Meiryo" panose="020B0604030504040204" pitchFamily="34" charset="-128"/>
                  <a:ea typeface="Meiryo" panose="020B0604030504040204" pitchFamily="34" charset="-128"/>
                </a:rPr>
                <a:t>和らげましょう。</a:t>
              </a:r>
              <a:endParaRPr lang="ja-JP" altLang="en-US" sz="800" b="1" dirty="0">
                <a:latin typeface="Meiryo" panose="020B0604030504040204" pitchFamily="34" charset="-128"/>
                <a:ea typeface="Meiryo" panose="020B0604030504040204" pitchFamily="34" charset="-128"/>
              </a:endParaRPr>
            </a:p>
          </p:txBody>
        </p:sp>
      </p:grpSp>
      <p:sp>
        <p:nvSpPr>
          <p:cNvPr id="185" name="正方形/長方形 184">
            <a:extLst>
              <a:ext uri="{FF2B5EF4-FFF2-40B4-BE49-F238E27FC236}">
                <a16:creationId xmlns:a16="http://schemas.microsoft.com/office/drawing/2014/main" id="{1C76328A-BA3D-7879-D637-B039D864E69B}"/>
              </a:ext>
            </a:extLst>
          </p:cNvPr>
          <p:cNvSpPr/>
          <p:nvPr/>
        </p:nvSpPr>
        <p:spPr>
          <a:xfrm>
            <a:off x="653935" y="5473004"/>
            <a:ext cx="2490639" cy="1052446"/>
          </a:xfrm>
          <a:prstGeom prst="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7" name="グループ化 186">
            <a:extLst>
              <a:ext uri="{FF2B5EF4-FFF2-40B4-BE49-F238E27FC236}">
                <a16:creationId xmlns:a16="http://schemas.microsoft.com/office/drawing/2014/main" id="{9D6AE1F0-AA51-363F-B55C-1417CEF71D6D}"/>
              </a:ext>
            </a:extLst>
          </p:cNvPr>
          <p:cNvGrpSpPr/>
          <p:nvPr/>
        </p:nvGrpSpPr>
        <p:grpSpPr>
          <a:xfrm>
            <a:off x="2284752" y="6252971"/>
            <a:ext cx="1200985" cy="838188"/>
            <a:chOff x="2290208" y="6342594"/>
            <a:chExt cx="1200985" cy="838188"/>
          </a:xfrm>
        </p:grpSpPr>
        <p:pic>
          <p:nvPicPr>
            <p:cNvPr id="188" name="図 187">
              <a:extLst>
                <a:ext uri="{FF2B5EF4-FFF2-40B4-BE49-F238E27FC236}">
                  <a16:creationId xmlns:a16="http://schemas.microsoft.com/office/drawing/2014/main" id="{B027CB97-9D78-7EC8-C9B1-A3CAA343B117}"/>
                </a:ext>
              </a:extLst>
            </p:cNvPr>
            <p:cNvPicPr>
              <a:picLocks noChangeAspect="1"/>
            </p:cNvPicPr>
            <p:nvPr/>
          </p:nvPicPr>
          <p:blipFill>
            <a:blip r:embed="rId24"/>
            <a:stretch>
              <a:fillRect/>
            </a:stretch>
          </p:blipFill>
          <p:spPr>
            <a:xfrm>
              <a:off x="2290208" y="6342594"/>
              <a:ext cx="1200985" cy="838188"/>
            </a:xfrm>
            <a:prstGeom prst="rect">
              <a:avLst/>
            </a:prstGeom>
            <a:noFill/>
          </p:spPr>
        </p:pic>
        <p:grpSp>
          <p:nvGrpSpPr>
            <p:cNvPr id="189" name="グループ化 188">
              <a:extLst>
                <a:ext uri="{FF2B5EF4-FFF2-40B4-BE49-F238E27FC236}">
                  <a16:creationId xmlns:a16="http://schemas.microsoft.com/office/drawing/2014/main" id="{51C77592-7BB6-5D13-1B54-1D3364DF74F3}"/>
                </a:ext>
              </a:extLst>
            </p:cNvPr>
            <p:cNvGrpSpPr/>
            <p:nvPr/>
          </p:nvGrpSpPr>
          <p:grpSpPr>
            <a:xfrm>
              <a:off x="2309261" y="6389032"/>
              <a:ext cx="1011225" cy="684803"/>
              <a:chOff x="2309261" y="6389032"/>
              <a:chExt cx="1011225" cy="684803"/>
            </a:xfrm>
          </p:grpSpPr>
          <p:grpSp>
            <p:nvGrpSpPr>
              <p:cNvPr id="190" name="グループ化 189">
                <a:extLst>
                  <a:ext uri="{FF2B5EF4-FFF2-40B4-BE49-F238E27FC236}">
                    <a16:creationId xmlns:a16="http://schemas.microsoft.com/office/drawing/2014/main" id="{6B793931-B2DF-AB78-C8D0-0F6ABEB6A15F}"/>
                  </a:ext>
                </a:extLst>
              </p:cNvPr>
              <p:cNvGrpSpPr/>
              <p:nvPr/>
            </p:nvGrpSpPr>
            <p:grpSpPr>
              <a:xfrm>
                <a:off x="2512232" y="6575001"/>
                <a:ext cx="493599" cy="307777"/>
                <a:chOff x="2512232" y="6575001"/>
                <a:chExt cx="493599" cy="307777"/>
              </a:xfrm>
            </p:grpSpPr>
            <p:pic>
              <p:nvPicPr>
                <p:cNvPr id="3072" name="図 3071">
                  <a:extLst>
                    <a:ext uri="{FF2B5EF4-FFF2-40B4-BE49-F238E27FC236}">
                      <a16:creationId xmlns:a16="http://schemas.microsoft.com/office/drawing/2014/main" id="{49BB3AC1-B552-D40C-806C-FB0AD0488EC9}"/>
                    </a:ext>
                  </a:extLst>
                </p:cNvPr>
                <p:cNvPicPr>
                  <a:picLocks noChangeAspect="1"/>
                </p:cNvPicPr>
                <p:nvPr/>
              </p:nvPicPr>
              <p:blipFill>
                <a:blip r:embed="rId10"/>
                <a:stretch>
                  <a:fillRect/>
                </a:stretch>
              </p:blipFill>
              <p:spPr>
                <a:xfrm>
                  <a:off x="2522639" y="6598473"/>
                  <a:ext cx="442739" cy="220562"/>
                </a:xfrm>
                <a:prstGeom prst="rect">
                  <a:avLst/>
                </a:prstGeom>
              </p:spPr>
            </p:pic>
            <p:sp>
              <p:nvSpPr>
                <p:cNvPr id="3073" name="正方形/長方形 3072">
                  <a:extLst>
                    <a:ext uri="{FF2B5EF4-FFF2-40B4-BE49-F238E27FC236}">
                      <a16:creationId xmlns:a16="http://schemas.microsoft.com/office/drawing/2014/main" id="{9767B5EB-A96D-CF41-BAE1-B8C506081C19}"/>
                    </a:ext>
                  </a:extLst>
                </p:cNvPr>
                <p:cNvSpPr/>
                <p:nvPr/>
              </p:nvSpPr>
              <p:spPr>
                <a:xfrm>
                  <a:off x="2512232" y="6575001"/>
                  <a:ext cx="493599" cy="307777"/>
                </a:xfrm>
                <a:prstGeom prst="rect">
                  <a:avLst/>
                </a:prstGeom>
              </p:spPr>
              <p:txBody>
                <a:bodyPr wrap="square">
                  <a:spAutoFit/>
                </a:bodyPr>
                <a:lstStyle/>
                <a:p>
                  <a:r>
                    <a:rPr lang="en-US" altLang="ja-JP" sz="1400" b="1" dirty="0">
                      <a:solidFill>
                        <a:srgbClr val="FF0000"/>
                      </a:solidFill>
                      <a:latin typeface="メイリオ" panose="020B0604030504040204" pitchFamily="50" charset="-128"/>
                      <a:ea typeface="メイリオ" panose="020B0604030504040204" pitchFamily="50" charset="-128"/>
                    </a:rPr>
                    <a:t>2.1</a:t>
                  </a:r>
                  <a:endParaRPr lang="ja-JP" altLang="en-US" sz="1400" dirty="0">
                    <a:solidFill>
                      <a:srgbClr val="FF0000"/>
                    </a:solidFill>
                  </a:endParaRPr>
                </a:p>
              </p:txBody>
            </p:sp>
          </p:grpSp>
          <p:sp>
            <p:nvSpPr>
              <p:cNvPr id="191" name="テキスト ボックス 190">
                <a:extLst>
                  <a:ext uri="{FF2B5EF4-FFF2-40B4-BE49-F238E27FC236}">
                    <a16:creationId xmlns:a16="http://schemas.microsoft.com/office/drawing/2014/main" id="{CEE9A019-36F5-6BE2-572C-4F04A856130F}"/>
                  </a:ext>
                </a:extLst>
              </p:cNvPr>
              <p:cNvSpPr txBox="1"/>
              <p:nvPr/>
            </p:nvSpPr>
            <p:spPr>
              <a:xfrm>
                <a:off x="2309261" y="6389032"/>
                <a:ext cx="1011225" cy="684803"/>
              </a:xfrm>
              <a:prstGeom prst="rect">
                <a:avLst/>
              </a:prstGeom>
              <a:noFill/>
            </p:spPr>
            <p:txBody>
              <a:bodyPr wrap="square" rtlCol="0">
                <a:spAutoFit/>
              </a:bodyPr>
              <a:lstStyle/>
              <a:p>
                <a:pPr algn="ctr"/>
                <a:r>
                  <a:rPr lang="ja-JP" altLang="en-US" sz="1100" b="1" dirty="0">
                    <a:latin typeface="メイリオ" panose="020B0604030504040204" pitchFamily="50" charset="-128"/>
                    <a:ea typeface="メイリオ" panose="020B0604030504040204" pitchFamily="50" charset="-128"/>
                  </a:rPr>
                  <a:t>断熱性能 </a:t>
                </a:r>
                <a:endParaRPr lang="en-US" altLang="ja-JP" sz="1100" b="1" dirty="0">
                  <a:latin typeface="メイリオ" panose="020B0604030504040204" pitchFamily="50" charset="-128"/>
                  <a:ea typeface="メイリオ" panose="020B0604030504040204" pitchFamily="50" charset="-128"/>
                </a:endParaRPr>
              </a:p>
              <a:p>
                <a:pPr algn="ctr">
                  <a:lnSpc>
                    <a:spcPct val="150000"/>
                  </a:lnSpc>
                </a:pPr>
                <a:r>
                  <a:rPr lang="ja-JP" altLang="en-US" sz="1100" b="1" dirty="0">
                    <a:latin typeface="メイリオ" panose="020B0604030504040204" pitchFamily="50" charset="-128"/>
                    <a:ea typeface="メイリオ" panose="020B0604030504040204" pitchFamily="50" charset="-128"/>
                  </a:rPr>
                  <a:t>　　　　倍</a:t>
                </a:r>
                <a:endParaRPr lang="en-US" altLang="ja-JP" sz="1100" b="1" dirty="0">
                  <a:latin typeface="メイリオ" panose="020B0604030504040204" pitchFamily="50" charset="-128"/>
                  <a:ea typeface="メイリオ" panose="020B0604030504040204" pitchFamily="50" charset="-128"/>
                </a:endParaRPr>
              </a:p>
              <a:p>
                <a:pPr algn="ctr"/>
                <a:r>
                  <a:rPr lang="ja-JP" altLang="en-US" sz="1100" b="1" dirty="0">
                    <a:latin typeface="メイリオ" panose="020B0604030504040204" pitchFamily="50" charset="-128"/>
                    <a:ea typeface="メイリオ" panose="020B0604030504040204" pitchFamily="50" charset="-128"/>
                  </a:rPr>
                  <a:t>に向上</a:t>
                </a:r>
              </a:p>
            </p:txBody>
          </p:sp>
        </p:grpSp>
      </p:grpSp>
      <p:pic>
        <p:nvPicPr>
          <p:cNvPr id="112" name="図 111">
            <a:extLst>
              <a:ext uri="{FF2B5EF4-FFF2-40B4-BE49-F238E27FC236}">
                <a16:creationId xmlns:a16="http://schemas.microsoft.com/office/drawing/2014/main" id="{A1C65699-9210-2530-38D3-E8617A1D84AF}"/>
              </a:ext>
            </a:extLst>
          </p:cNvPr>
          <p:cNvPicPr>
            <a:picLocks noChangeAspect="1"/>
          </p:cNvPicPr>
          <p:nvPr/>
        </p:nvPicPr>
        <p:blipFill>
          <a:blip r:embed="rId25">
            <a:alphaModFix amt="70000"/>
          </a:blip>
          <a:stretch>
            <a:fillRect/>
          </a:stretch>
        </p:blipFill>
        <p:spPr>
          <a:xfrm>
            <a:off x="5039554" y="59316"/>
            <a:ext cx="838200" cy="279400"/>
          </a:xfrm>
          <a:prstGeom prst="rect">
            <a:avLst/>
          </a:prstGeom>
        </p:spPr>
      </p:pic>
      <p:graphicFrame>
        <p:nvGraphicFramePr>
          <p:cNvPr id="113" name="表 85">
            <a:extLst>
              <a:ext uri="{FF2B5EF4-FFF2-40B4-BE49-F238E27FC236}">
                <a16:creationId xmlns:a16="http://schemas.microsoft.com/office/drawing/2014/main" id="{FF9296BF-B8CF-9EEC-85C6-405470D0CA07}"/>
              </a:ext>
            </a:extLst>
          </p:cNvPr>
          <p:cNvGraphicFramePr>
            <a:graphicFrameLocks noGrp="1"/>
          </p:cNvGraphicFramePr>
          <p:nvPr>
            <p:extLst>
              <p:ext uri="{D42A27DB-BD31-4B8C-83A1-F6EECF244321}">
                <p14:modId xmlns:p14="http://schemas.microsoft.com/office/powerpoint/2010/main" val="2448061702"/>
              </p:ext>
            </p:extLst>
          </p:nvPr>
        </p:nvGraphicFramePr>
        <p:xfrm>
          <a:off x="-5173836" y="1403279"/>
          <a:ext cx="4860000" cy="9288000"/>
        </p:xfrm>
        <a:graphic>
          <a:graphicData uri="http://schemas.openxmlformats.org/drawingml/2006/table">
            <a:tbl>
              <a:tblPr firstRow="1" bandRow="1">
                <a:effectLst/>
                <a:tableStyleId>{073A0DAA-6AF3-43AB-8588-CEC1D06C72B9}</a:tableStyleId>
              </a:tblPr>
              <a:tblGrid>
                <a:gridCol w="396000">
                  <a:extLst>
                    <a:ext uri="{9D8B030D-6E8A-4147-A177-3AD203B41FA5}">
                      <a16:colId xmlns:a16="http://schemas.microsoft.com/office/drawing/2014/main" val="1589812509"/>
                    </a:ext>
                  </a:extLst>
                </a:gridCol>
                <a:gridCol w="2232000">
                  <a:extLst>
                    <a:ext uri="{9D8B030D-6E8A-4147-A177-3AD203B41FA5}">
                      <a16:colId xmlns:a16="http://schemas.microsoft.com/office/drawing/2014/main" val="259085532"/>
                    </a:ext>
                  </a:extLst>
                </a:gridCol>
                <a:gridCol w="2232000">
                  <a:extLst>
                    <a:ext uri="{9D8B030D-6E8A-4147-A177-3AD203B41FA5}">
                      <a16:colId xmlns:a16="http://schemas.microsoft.com/office/drawing/2014/main" val="3747679833"/>
                    </a:ext>
                  </a:extLst>
                </a:gridCol>
              </a:tblGrid>
              <a:tr h="504000">
                <a:tc>
                  <a:txBody>
                    <a:bodyPr/>
                    <a:lstStyle/>
                    <a:p>
                      <a:pPr algn="ct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2">
                  <a:txBody>
                    <a:bodyPr/>
                    <a:lstStyle/>
                    <a:p>
                      <a:pPr algn="ctr"/>
                      <a:r>
                        <a:rPr kumimoji="1" lang="ja-JP" altLang="en-US" sz="1600" dirty="0"/>
                        <a:t>窓のイラスト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kumimoji="1" lang="ja-JP" altLang="en-US"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75805543"/>
                  </a:ext>
                </a:extLst>
              </a:tr>
              <a:tr h="2196000">
                <a:tc>
                  <a:txBody>
                    <a:bodyPr/>
                    <a:lstStyle/>
                    <a:p>
                      <a:pPr algn="ctr"/>
                      <a:r>
                        <a:rPr kumimoji="1" lang="ja-JP" altLang="en-US" b="1" dirty="0">
                          <a:solidFill>
                            <a:schemeClr val="tx1"/>
                          </a:solidFill>
                        </a:rPr>
                        <a:t>改修前</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ja-JP" altLang="en-US" b="1" dirty="0">
                          <a:solidFill>
                            <a:schemeClr val="accent5">
                              <a:lumMod val="75000"/>
                            </a:schemeClr>
                          </a:solidFill>
                        </a:rPr>
                        <a:t>アルミ＋単版</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solidFill>
                            <a:schemeClr val="accent5">
                              <a:lumMod val="75000"/>
                            </a:schemeClr>
                          </a:solidFill>
                        </a:rPr>
                        <a:t>アルミ＋複層</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4761355"/>
                  </a:ext>
                </a:extLst>
              </a:tr>
              <a:tr h="2196000">
                <a:tc>
                  <a:txBody>
                    <a:bodyPr/>
                    <a:lstStyle/>
                    <a:p>
                      <a:pPr algn="ctr"/>
                      <a:r>
                        <a:rPr kumimoji="1" lang="ja-JP" altLang="en-US" b="1" dirty="0">
                          <a:solidFill>
                            <a:schemeClr val="tx1"/>
                          </a:solidFill>
                        </a:rPr>
                        <a:t>外窓（カバー・はつり）</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ja-JP" altLang="en-US" b="1" dirty="0">
                          <a:solidFill>
                            <a:schemeClr val="accent5">
                              <a:lumMod val="75000"/>
                            </a:schemeClr>
                          </a:solidFill>
                        </a:rPr>
                        <a:t>樹脂等＋複層</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b="1" dirty="0">
                          <a:solidFill>
                            <a:schemeClr val="accent5">
                              <a:lumMod val="75000"/>
                            </a:schemeClr>
                          </a:solidFill>
                        </a:rPr>
                        <a:t>樹脂等＋三層</a:t>
                      </a:r>
                      <a:endParaRPr kumimoji="1" lang="ja-JP" altLang="en-US" b="1" dirty="0">
                        <a:solidFill>
                          <a:schemeClr val="accent5">
                            <a:lumMod val="75000"/>
                          </a:schemeClr>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565397"/>
                  </a:ext>
                </a:extLst>
              </a:tr>
              <a:tr h="2196000">
                <a:tc>
                  <a:txBody>
                    <a:bodyPr/>
                    <a:lstStyle/>
                    <a:p>
                      <a:pPr algn="ctr"/>
                      <a:r>
                        <a:rPr kumimoji="1" lang="ja-JP" altLang="en-US" b="1" dirty="0">
                          <a:solidFill>
                            <a:schemeClr val="tx1"/>
                          </a:solidFill>
                        </a:rPr>
                        <a:t>内窓</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ja-JP" altLang="en-US" b="1" dirty="0">
                          <a:solidFill>
                            <a:schemeClr val="accent5">
                              <a:lumMod val="75000"/>
                            </a:schemeClr>
                          </a:solidFill>
                        </a:rPr>
                        <a:t>樹脂等＋複層</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b="1" dirty="0">
                          <a:solidFill>
                            <a:schemeClr val="accent5">
                              <a:lumMod val="75000"/>
                            </a:schemeClr>
                          </a:solidFill>
                        </a:rPr>
                        <a:t>樹脂等＋三層</a:t>
                      </a:r>
                      <a:endParaRPr kumimoji="1" lang="ja-JP" altLang="en-US" b="1" dirty="0">
                        <a:solidFill>
                          <a:schemeClr val="accent5">
                            <a:lumMod val="75000"/>
                          </a:schemeClr>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192236"/>
                  </a:ext>
                </a:extLst>
              </a:tr>
              <a:tr h="2196000">
                <a:tc>
                  <a:txBody>
                    <a:bodyPr/>
                    <a:lstStyle/>
                    <a:p>
                      <a:pPr algn="ctr"/>
                      <a:r>
                        <a:rPr kumimoji="1" lang="ja-JP" altLang="en-US" b="1" dirty="0">
                          <a:solidFill>
                            <a:schemeClr val="tx1"/>
                          </a:solidFill>
                        </a:rPr>
                        <a:t>ガラス</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ja-JP" altLang="en-US" b="1" dirty="0">
                          <a:solidFill>
                            <a:schemeClr val="accent5">
                              <a:lumMod val="75000"/>
                            </a:schemeClr>
                          </a:solidFill>
                        </a:rPr>
                        <a:t>複層</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solidFill>
                            <a:schemeClr val="accent5">
                              <a:lumMod val="75000"/>
                            </a:schemeClr>
                          </a:solidFill>
                        </a:rPr>
                        <a:t>三層</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4010809"/>
                  </a:ext>
                </a:extLst>
              </a:tr>
            </a:tbl>
          </a:graphicData>
        </a:graphic>
      </p:graphicFrame>
      <p:pic>
        <p:nvPicPr>
          <p:cNvPr id="114" name="図 113">
            <a:extLst>
              <a:ext uri="{FF2B5EF4-FFF2-40B4-BE49-F238E27FC236}">
                <a16:creationId xmlns:a16="http://schemas.microsoft.com/office/drawing/2014/main" id="{38554B71-5773-3E79-3D85-ACB07030A072}"/>
              </a:ext>
            </a:extLst>
          </p:cNvPr>
          <p:cNvPicPr>
            <a:picLocks noChangeAspect="1"/>
          </p:cNvPicPr>
          <p:nvPr/>
        </p:nvPicPr>
        <p:blipFill rotWithShape="1">
          <a:blip r:embed="rId18"/>
          <a:srcRect t="17633" b="21824"/>
          <a:stretch/>
        </p:blipFill>
        <p:spPr>
          <a:xfrm>
            <a:off x="-4833891" y="2254284"/>
            <a:ext cx="2268000" cy="1279491"/>
          </a:xfrm>
          <a:prstGeom prst="rect">
            <a:avLst/>
          </a:prstGeom>
        </p:spPr>
      </p:pic>
      <p:pic>
        <p:nvPicPr>
          <p:cNvPr id="115" name="図 114">
            <a:extLst>
              <a:ext uri="{FF2B5EF4-FFF2-40B4-BE49-F238E27FC236}">
                <a16:creationId xmlns:a16="http://schemas.microsoft.com/office/drawing/2014/main" id="{8E4B7D93-5340-2FDE-6AF6-B283AD3E7BF0}"/>
              </a:ext>
            </a:extLst>
          </p:cNvPr>
          <p:cNvPicPr>
            <a:picLocks noChangeAspect="1"/>
          </p:cNvPicPr>
          <p:nvPr/>
        </p:nvPicPr>
        <p:blipFill rotWithShape="1">
          <a:blip r:embed="rId26"/>
          <a:srcRect t="17633" b="21824"/>
          <a:stretch/>
        </p:blipFill>
        <p:spPr>
          <a:xfrm>
            <a:off x="-2610655" y="2254284"/>
            <a:ext cx="2268000" cy="1279491"/>
          </a:xfrm>
          <a:prstGeom prst="rect">
            <a:avLst/>
          </a:prstGeom>
        </p:spPr>
      </p:pic>
      <p:pic>
        <p:nvPicPr>
          <p:cNvPr id="116" name="図 115">
            <a:extLst>
              <a:ext uri="{FF2B5EF4-FFF2-40B4-BE49-F238E27FC236}">
                <a16:creationId xmlns:a16="http://schemas.microsoft.com/office/drawing/2014/main" id="{7A71356C-7120-8F43-2A43-087B43A802AF}"/>
              </a:ext>
            </a:extLst>
          </p:cNvPr>
          <p:cNvPicPr>
            <a:picLocks noChangeAspect="1"/>
          </p:cNvPicPr>
          <p:nvPr/>
        </p:nvPicPr>
        <p:blipFill rotWithShape="1">
          <a:blip r:embed="rId27"/>
          <a:srcRect t="17508" b="21948"/>
          <a:stretch/>
        </p:blipFill>
        <p:spPr>
          <a:xfrm>
            <a:off x="-2610655" y="4440086"/>
            <a:ext cx="2268000" cy="1279491"/>
          </a:xfrm>
          <a:prstGeom prst="rect">
            <a:avLst/>
          </a:prstGeom>
        </p:spPr>
      </p:pic>
      <p:pic>
        <p:nvPicPr>
          <p:cNvPr id="117" name="図 116">
            <a:extLst>
              <a:ext uri="{FF2B5EF4-FFF2-40B4-BE49-F238E27FC236}">
                <a16:creationId xmlns:a16="http://schemas.microsoft.com/office/drawing/2014/main" id="{C20901ED-14EA-03CA-2D3C-A9E1AF0D9993}"/>
              </a:ext>
            </a:extLst>
          </p:cNvPr>
          <p:cNvPicPr>
            <a:picLocks noChangeAspect="1"/>
          </p:cNvPicPr>
          <p:nvPr/>
        </p:nvPicPr>
        <p:blipFill rotWithShape="1">
          <a:blip r:embed="rId28"/>
          <a:srcRect t="17508" b="21948"/>
          <a:stretch/>
        </p:blipFill>
        <p:spPr>
          <a:xfrm>
            <a:off x="-4833891" y="4440086"/>
            <a:ext cx="2268000" cy="1279491"/>
          </a:xfrm>
          <a:prstGeom prst="rect">
            <a:avLst/>
          </a:prstGeom>
        </p:spPr>
      </p:pic>
      <p:pic>
        <p:nvPicPr>
          <p:cNvPr id="118" name="図 117">
            <a:extLst>
              <a:ext uri="{FF2B5EF4-FFF2-40B4-BE49-F238E27FC236}">
                <a16:creationId xmlns:a16="http://schemas.microsoft.com/office/drawing/2014/main" id="{A801F49D-E3C1-24A4-8468-BD36D5F2265B}"/>
              </a:ext>
            </a:extLst>
          </p:cNvPr>
          <p:cNvPicPr>
            <a:picLocks noChangeAspect="1"/>
          </p:cNvPicPr>
          <p:nvPr/>
        </p:nvPicPr>
        <p:blipFill rotWithShape="1">
          <a:blip r:embed="rId29"/>
          <a:srcRect t="22378" b="24976"/>
          <a:stretch/>
        </p:blipFill>
        <p:spPr>
          <a:xfrm>
            <a:off x="-4833891" y="6724650"/>
            <a:ext cx="2268000" cy="1112587"/>
          </a:xfrm>
          <a:prstGeom prst="rect">
            <a:avLst/>
          </a:prstGeom>
        </p:spPr>
      </p:pic>
      <p:pic>
        <p:nvPicPr>
          <p:cNvPr id="119" name="図 118">
            <a:extLst>
              <a:ext uri="{FF2B5EF4-FFF2-40B4-BE49-F238E27FC236}">
                <a16:creationId xmlns:a16="http://schemas.microsoft.com/office/drawing/2014/main" id="{914AE070-E23C-64E8-EC55-7F8C26119617}"/>
              </a:ext>
            </a:extLst>
          </p:cNvPr>
          <p:cNvPicPr>
            <a:picLocks noChangeAspect="1"/>
          </p:cNvPicPr>
          <p:nvPr/>
        </p:nvPicPr>
        <p:blipFill rotWithShape="1">
          <a:blip r:embed="rId19"/>
          <a:srcRect t="22394" b="24991"/>
          <a:stretch/>
        </p:blipFill>
        <p:spPr>
          <a:xfrm>
            <a:off x="-2610655" y="6724650"/>
            <a:ext cx="2268000" cy="1112587"/>
          </a:xfrm>
          <a:prstGeom prst="rect">
            <a:avLst/>
          </a:prstGeom>
        </p:spPr>
      </p:pic>
      <p:pic>
        <p:nvPicPr>
          <p:cNvPr id="121" name="図 120">
            <a:extLst>
              <a:ext uri="{FF2B5EF4-FFF2-40B4-BE49-F238E27FC236}">
                <a16:creationId xmlns:a16="http://schemas.microsoft.com/office/drawing/2014/main" id="{B3EFF29A-683A-37A4-8C5C-C45CDB70CFBB}"/>
              </a:ext>
            </a:extLst>
          </p:cNvPr>
          <p:cNvPicPr>
            <a:picLocks noChangeAspect="1"/>
          </p:cNvPicPr>
          <p:nvPr/>
        </p:nvPicPr>
        <p:blipFill rotWithShape="1">
          <a:blip r:embed="rId30"/>
          <a:srcRect l="15304" t="20091" r="13863" b="20794"/>
          <a:stretch/>
        </p:blipFill>
        <p:spPr>
          <a:xfrm>
            <a:off x="-2531914" y="8609788"/>
            <a:ext cx="2189259" cy="1702511"/>
          </a:xfrm>
          <a:prstGeom prst="rect">
            <a:avLst/>
          </a:prstGeom>
        </p:spPr>
      </p:pic>
      <p:pic>
        <p:nvPicPr>
          <p:cNvPr id="122" name="図 121">
            <a:extLst>
              <a:ext uri="{FF2B5EF4-FFF2-40B4-BE49-F238E27FC236}">
                <a16:creationId xmlns:a16="http://schemas.microsoft.com/office/drawing/2014/main" id="{AD4852F9-EF2F-808B-627B-1E0E1B943BFF}"/>
              </a:ext>
            </a:extLst>
          </p:cNvPr>
          <p:cNvPicPr>
            <a:picLocks noChangeAspect="1"/>
          </p:cNvPicPr>
          <p:nvPr/>
        </p:nvPicPr>
        <p:blipFill rotWithShape="1">
          <a:blip r:embed="rId31"/>
          <a:srcRect l="14344" t="20079" r="15439" b="20806"/>
          <a:stretch/>
        </p:blipFill>
        <p:spPr>
          <a:xfrm>
            <a:off x="-4740051" y="8609788"/>
            <a:ext cx="2170228" cy="1702514"/>
          </a:xfrm>
          <a:prstGeom prst="rect">
            <a:avLst/>
          </a:prstGeom>
        </p:spPr>
      </p:pic>
      <p:pic>
        <p:nvPicPr>
          <p:cNvPr id="5" name="図 4" descr="QR コード&#10;&#10;AI 生成コンテンツは誤りを含む可能性があります。">
            <a:extLst>
              <a:ext uri="{FF2B5EF4-FFF2-40B4-BE49-F238E27FC236}">
                <a16:creationId xmlns:a16="http://schemas.microsoft.com/office/drawing/2014/main" id="{5BE22091-1923-F478-FEB0-7839360721F0}"/>
              </a:ext>
            </a:extLst>
          </p:cNvPr>
          <p:cNvPicPr>
            <a:picLocks noChangeAspect="1"/>
          </p:cNvPicPr>
          <p:nvPr/>
        </p:nvPicPr>
        <p:blipFill>
          <a:blip r:embed="rId32"/>
          <a:stretch>
            <a:fillRect/>
          </a:stretch>
        </p:blipFill>
        <p:spPr>
          <a:xfrm>
            <a:off x="2737660" y="9678341"/>
            <a:ext cx="626400" cy="626400"/>
          </a:xfrm>
          <a:prstGeom prst="rect">
            <a:avLst/>
          </a:prstGeom>
        </p:spPr>
      </p:pic>
    </p:spTree>
    <p:extLst>
      <p:ext uri="{BB962C8B-B14F-4D97-AF65-F5344CB8AC3E}">
        <p14:creationId xmlns:p14="http://schemas.microsoft.com/office/powerpoint/2010/main" val="397598128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F757F1091813349B26E8118642FAC36" ma:contentTypeVersion="9" ma:contentTypeDescription="新しいドキュメントを作成します。" ma:contentTypeScope="" ma:versionID="a46bb98ffa8dba36ad5145b122e2690f">
  <xsd:schema xmlns:xsd="http://www.w3.org/2001/XMLSchema" xmlns:xs="http://www.w3.org/2001/XMLSchema" xmlns:p="http://schemas.microsoft.com/office/2006/metadata/properties" xmlns:ns2="02f82c0e-d3a6-466e-9d76-9046c994a4e7" targetNamespace="http://schemas.microsoft.com/office/2006/metadata/properties" ma:root="true" ma:fieldsID="bbdcb9288d94a0207cac7660032bc3eb" ns2:_="">
    <xsd:import namespace="02f82c0e-d3a6-466e-9d76-9046c994a4e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f82c0e-d3a6-466e-9d76-9046c994a4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4fc079cf-368d-4738-8e08-a0b0e68d1a9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f82c0e-d3a6-466e-9d76-9046c994a4e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B187882-1AFA-4F97-A015-67EFC62E29AE}"/>
</file>

<file path=customXml/itemProps2.xml><?xml version="1.0" encoding="utf-8"?>
<ds:datastoreItem xmlns:ds="http://schemas.openxmlformats.org/officeDocument/2006/customXml" ds:itemID="{E1242E9D-27D7-456A-AA4B-B6327679AB8A}"/>
</file>

<file path=customXml/itemProps3.xml><?xml version="1.0" encoding="utf-8"?>
<ds:datastoreItem xmlns:ds="http://schemas.openxmlformats.org/officeDocument/2006/customXml" ds:itemID="{2EDB2476-3546-48A6-B15D-62A4734A6D63}"/>
</file>

<file path=docProps/app.xml><?xml version="1.0" encoding="utf-8"?>
<Properties xmlns="http://schemas.openxmlformats.org/officeDocument/2006/extended-properties" xmlns:vt="http://schemas.openxmlformats.org/officeDocument/2006/docPropsVTypes">
  <Template>Office Theme</Template>
  <TotalTime>4514</TotalTime>
  <Words>1274</Words>
  <Application>Microsoft Office PowerPoint</Application>
  <PresentationFormat>ユーザー設定</PresentationFormat>
  <Paragraphs>147</Paragraphs>
  <Slides>3</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vt:i4>
      </vt:variant>
    </vt:vector>
  </HeadingPairs>
  <TitlesOfParts>
    <vt:vector size="11" baseType="lpstr">
      <vt:lpstr>Meiryo UI</vt:lpstr>
      <vt:lpstr>Meiryo</vt:lpstr>
      <vt:lpstr>Meiryo</vt:lpstr>
      <vt:lpstr>游ゴシック</vt:lpstr>
      <vt:lpstr>Arial</vt:lpstr>
      <vt:lpstr>Calibri</vt:lpstr>
      <vt:lpstr>Calibri Light</vt:lpstr>
      <vt:lpstr>Office テーマ</vt:lpstr>
      <vt:lpstr>PowerPoint プレゼンテーション</vt:lpstr>
      <vt:lpstr>先進的 窓リノベ 2026事業</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siipcn1014</cp:lastModifiedBy>
  <cp:revision>3</cp:revision>
  <cp:lastPrinted>2023-03-20T11:08:42Z</cp:lastPrinted>
  <dcterms:created xsi:type="dcterms:W3CDTF">2023-01-24T07:01:20Z</dcterms:created>
  <dcterms:modified xsi:type="dcterms:W3CDTF">2026-02-17T05:33:47Z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0x0101006F757F1091813349B26E8118642FAC36</vt:lpwstr>
  </property>
</Properties>
</file>